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42"/>
  </p:notesMasterIdLst>
  <p:sldIdLst>
    <p:sldId id="256" r:id="rId2"/>
    <p:sldId id="319" r:id="rId3"/>
    <p:sldId id="257" r:id="rId4"/>
    <p:sldId id="322" r:id="rId5"/>
    <p:sldId id="323" r:id="rId6"/>
    <p:sldId id="324" r:id="rId7"/>
    <p:sldId id="325" r:id="rId8"/>
    <p:sldId id="330" r:id="rId9"/>
    <p:sldId id="342" r:id="rId10"/>
    <p:sldId id="320" r:id="rId11"/>
    <p:sldId id="321" r:id="rId12"/>
    <p:sldId id="258" r:id="rId13"/>
    <p:sldId id="259" r:id="rId14"/>
    <p:sldId id="260" r:id="rId15"/>
    <p:sldId id="261" r:id="rId16"/>
    <p:sldId id="262" r:id="rId17"/>
    <p:sldId id="263" r:id="rId18"/>
    <p:sldId id="286" r:id="rId19"/>
    <p:sldId id="287" r:id="rId20"/>
    <p:sldId id="289" r:id="rId21"/>
    <p:sldId id="290" r:id="rId22"/>
    <p:sldId id="264" r:id="rId23"/>
    <p:sldId id="265" r:id="rId24"/>
    <p:sldId id="266" r:id="rId25"/>
    <p:sldId id="267" r:id="rId26"/>
    <p:sldId id="268" r:id="rId27"/>
    <p:sldId id="269" r:id="rId28"/>
    <p:sldId id="270" r:id="rId29"/>
    <p:sldId id="271" r:id="rId30"/>
    <p:sldId id="272" r:id="rId31"/>
    <p:sldId id="384" r:id="rId32"/>
    <p:sldId id="385" r:id="rId33"/>
    <p:sldId id="293" r:id="rId34"/>
    <p:sldId id="343" r:id="rId35"/>
    <p:sldId id="386" r:id="rId36"/>
    <p:sldId id="387" r:id="rId37"/>
    <p:sldId id="381" r:id="rId38"/>
    <p:sldId id="382" r:id="rId39"/>
    <p:sldId id="383" r:id="rId40"/>
    <p:sldId id="285" r:id="rId41"/>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389" autoAdjust="0"/>
  </p:normalViewPr>
  <p:slideViewPr>
    <p:cSldViewPr snapToGrid="0">
      <p:cViewPr>
        <p:scale>
          <a:sx n="110" d="100"/>
          <a:sy n="110" d="100"/>
        </p:scale>
        <p:origin x="-1806" y="-75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fr-CA" dirty="0"/>
          </a:p>
        </p:txBody>
      </p:sp>
      <p:sp>
        <p:nvSpPr>
          <p:cNvPr id="3" name="Espace réservé de la date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71A33BEE-F105-4502-9E2D-A16F18B61A9B}" type="datetimeFigureOut">
              <a:rPr lang="fr-CA" smtClean="0"/>
              <a:t>2026-05-20</a:t>
            </a:fld>
            <a:endParaRPr lang="fr-CA" dirty="0"/>
          </a:p>
        </p:txBody>
      </p:sp>
      <p:sp>
        <p:nvSpPr>
          <p:cNvPr id="4" name="Espace réservé de l'image des diapositives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fr-CA" dirty="0"/>
          </a:p>
        </p:txBody>
      </p:sp>
      <p:sp>
        <p:nvSpPr>
          <p:cNvPr id="5" name="Espace réservé des notes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fr-CA" dirty="0"/>
          </a:p>
        </p:txBody>
      </p:sp>
      <p:sp>
        <p:nvSpPr>
          <p:cNvPr id="7" name="Espace réservé du numéro de diapositive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C50E64AD-BD6F-4CAE-B9EF-FB55D30944D0}" type="slidenum">
              <a:rPr lang="fr-CA" smtClean="0"/>
              <a:t>‹N°›</a:t>
            </a:fld>
            <a:endParaRPr lang="fr-CA" dirty="0"/>
          </a:p>
        </p:txBody>
      </p:sp>
    </p:spTree>
    <p:extLst>
      <p:ext uri="{BB962C8B-B14F-4D97-AF65-F5344CB8AC3E}">
        <p14:creationId xmlns:p14="http://schemas.microsoft.com/office/powerpoint/2010/main" val="1793841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CA" dirty="0"/>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fr-CA" dirty="0"/>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fr-FR"/>
              <a:t>Modifiez le style du titre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1D3D5C4-ABBE-4CED-A488-C4C6D3381374}" type="datetime1">
              <a:rPr lang="en-US" smtClean="0"/>
              <a:t>5/20/2026</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2" name="Slide Number Placeholder 5"/>
          <p:cNvSpPr>
            <a:spLocks noGrp="1"/>
          </p:cNvSpPr>
          <p:nvPr>
            <p:ph type="sldNum" sz="quarter" idx="12"/>
          </p:nvPr>
        </p:nvSpPr>
        <p:spPr>
          <a:xfrm>
            <a:off x="10352540" y="295729"/>
            <a:ext cx="838199" cy="767687"/>
          </a:xfrm>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4056651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830AB670-0052-4F15-81A5-718E6E6586F9}"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272602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E364F562-173F-455D-91B1-F092024B118C}"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47790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09191079-F234-4133-A6F2-1F22A07A0D11}" type="datetime1">
              <a:rPr lang="en-US" smtClean="0"/>
              <a:t>5/20/2026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587242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879D321C-3B3F-4DE6-94EF-A93FA58D7C39}" type="datetime1">
              <a:rPr lang="en-US" smtClean="0"/>
              <a:t>5/20/2026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763253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fr-FR"/>
              <a:t>Modifiez le style du titre</a:t>
            </a:r>
            <a:endParaRPr lang="en-US" dirty="0"/>
          </a:p>
        </p:txBody>
      </p:sp>
      <p:sp>
        <p:nvSpPr>
          <p:cNvPr id="3" name="Date Placeholder 2"/>
          <p:cNvSpPr>
            <a:spLocks noGrp="1"/>
          </p:cNvSpPr>
          <p:nvPr>
            <p:ph type="dt" sz="half" idx="10"/>
          </p:nvPr>
        </p:nvSpPr>
        <p:spPr/>
        <p:txBody>
          <a:bodyPr/>
          <a:lstStyle/>
          <a:p>
            <a:fld id="{E171D68F-A609-499B-8120-D12246F46E1B}" type="datetime1">
              <a:rPr lang="en-US" smtClean="0"/>
              <a:t>5/20/2026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943973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2E63F1-EE2E-4A58-85F8-B25C1D6832FF}" type="datetime1">
              <a:rPr lang="en-US" smtClean="0"/>
              <a:t>5/20/2026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699703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6405151-F58D-4DAF-AD73-3D7220C4A284}" type="datetime1">
              <a:rPr lang="en-US" smtClean="0"/>
              <a:t>5/20/2026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575471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fr-FR"/>
              <a:t>Modifiez le style du titre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fr-FR" dirty="0"/>
              <a:t>Cliquez sur l'icône pour ajouter une image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EB9EA2F-321A-44F2-BFAE-84AF6F75C3B3}" type="datetime1">
              <a:rPr lang="en-US" smtClean="0"/>
              <a:t>5/20/2026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8156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8EDD6209-2EBD-44DD-837C-E6DA05EB492F}" type="datetime1">
              <a:rPr lang="en-US" smtClean="0"/>
              <a:t>5/20/2026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417271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fr-FR"/>
              <a:t>Modifiez le style du titre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CFAE95AF-9EA1-4615-AFC9-77DFAE061628}"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7349628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fr-FR"/>
              <a:t>Modifiez le style du titre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16F400A-F7BA-4D09-9B4B-7F8DFEB8E39C}"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78420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BEBABD33-2A67-4DD1-924F-7E3BBC465D00}"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45343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fr-FR"/>
              <a:t>Modifiez le style du titre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7A557A7-0580-40D7-B9E0-029ACC350211}" type="datetime1">
              <a:rPr lang="en-US" smtClean="0"/>
              <a:t>5/20/2026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387471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fr-FR"/>
              <a:t>Modifiez le style du titre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dirty="0"/>
              <a:t>Cliquez sur l'icône pour ajouter une image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A6FCF0F-AD47-4E01-B57D-E5DCA994E659}" type="datetime1">
              <a:rPr lang="en-US" smtClean="0"/>
              <a:t>5/20/2026</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79381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53BA849-6516-4007-ADCB-F6226B0BAB58}"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4895682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fr-FR"/>
              <a:t>Modifiez le style du titre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D83BB5F-5F3F-4D2E-9361-AD23DA69D82C}" type="datetime1">
              <a:rPr lang="en-US" smtClean="0"/>
              <a:t>5/20/2026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1839577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CA" dirty="0"/>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fr-CA" dirty="0"/>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fr-CA" dirty="0"/>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fr-CA" dirty="0"/>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fr-FR"/>
              <a:t>Modifiez le style du titre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C82727D-95F4-4738-8F6B-500563DAE7ED}" type="datetime1">
              <a:rPr lang="en-US" smtClean="0"/>
              <a:t>5/20/2026</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3B850FF-6169-4056-8077-06FFA93A5366}" type="slidenum">
              <a:rPr lang="en-US" smtClean="0"/>
              <a:pPr/>
              <a:t>‹N°›</a:t>
            </a:fld>
            <a:endParaRPr lang="en-US" dirty="0"/>
          </a:p>
        </p:txBody>
      </p:sp>
    </p:spTree>
    <p:extLst>
      <p:ext uri="{BB962C8B-B14F-4D97-AF65-F5344CB8AC3E}">
        <p14:creationId xmlns:p14="http://schemas.microsoft.com/office/powerpoint/2010/main" val="2101642136"/>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 id="2147483768" r:id="rId17"/>
  </p:sldLayoutIdLst>
  <p:hf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3" descr="Un concept génétique abstrait">
            <a:extLst>
              <a:ext uri="{FF2B5EF4-FFF2-40B4-BE49-F238E27FC236}">
                <a16:creationId xmlns:a16="http://schemas.microsoft.com/office/drawing/2014/main" id="{B3F3292E-5D2C-9A3B-14A7-52C4C68812FD}"/>
              </a:ext>
            </a:extLst>
          </p:cNvPr>
          <p:cNvPicPr>
            <a:picLocks noChangeAspect="1"/>
          </p:cNvPicPr>
          <p:nvPr/>
        </p:nvPicPr>
        <p:blipFill>
          <a:blip r:embed="rId2">
            <a:alphaModFix amt="70000"/>
          </a:blip>
          <a:srcRect t="25612" r="-1" b="18134"/>
          <a:stretch/>
        </p:blipFill>
        <p:spPr>
          <a:xfrm>
            <a:off x="20" y="10"/>
            <a:ext cx="12188932" cy="6856614"/>
          </a:xfrm>
          <a:prstGeom prst="rect">
            <a:avLst/>
          </a:prstGeom>
        </p:spPr>
      </p:pic>
      <p:sp>
        <p:nvSpPr>
          <p:cNvPr id="2" name="Titre 1">
            <a:extLst>
              <a:ext uri="{FF2B5EF4-FFF2-40B4-BE49-F238E27FC236}">
                <a16:creationId xmlns:a16="http://schemas.microsoft.com/office/drawing/2014/main" id="{7EB98AD5-60BC-CC3C-4FDB-C55ABD793F8B}"/>
              </a:ext>
            </a:extLst>
          </p:cNvPr>
          <p:cNvSpPr>
            <a:spLocks noGrp="1"/>
          </p:cNvSpPr>
          <p:nvPr>
            <p:ph type="ctrTitle"/>
          </p:nvPr>
        </p:nvSpPr>
        <p:spPr>
          <a:xfrm>
            <a:off x="996275" y="731604"/>
            <a:ext cx="10190071" cy="2215782"/>
          </a:xfrm>
        </p:spPr>
        <p:txBody>
          <a:bodyPr anchor="b">
            <a:normAutofit fontScale="90000"/>
          </a:bodyPr>
          <a:lstStyle/>
          <a:p>
            <a:r>
              <a:rPr lang="fr-FR" sz="5200" dirty="0">
                <a:solidFill>
                  <a:srgbClr val="FFFFFF"/>
                </a:solidFill>
              </a:rPr>
              <a:t>CONSULTATIONS PUBLIQUES </a:t>
            </a:r>
            <a:br>
              <a:rPr lang="fr-FR" sz="5200" dirty="0">
                <a:solidFill>
                  <a:srgbClr val="FFFFFF"/>
                </a:solidFill>
              </a:rPr>
            </a:br>
            <a:r>
              <a:rPr lang="fr-FR" sz="5200" dirty="0">
                <a:solidFill>
                  <a:srgbClr val="FFFFFF"/>
                </a:solidFill>
              </a:rPr>
              <a:t>MUNICIPALITÉ DE ST-BONIFACE</a:t>
            </a:r>
            <a:br>
              <a:rPr lang="fr-FR" sz="5200" dirty="0">
                <a:solidFill>
                  <a:srgbClr val="FFFFFF"/>
                </a:solidFill>
              </a:rPr>
            </a:br>
            <a:r>
              <a:rPr lang="fr-FR" sz="5200" dirty="0">
                <a:solidFill>
                  <a:srgbClr val="FFFFFF"/>
                </a:solidFill>
              </a:rPr>
              <a:t>mercredi le 20 mai 2026 – 18h30</a:t>
            </a:r>
            <a:endParaRPr lang="fr-CA" sz="5200" dirty="0">
              <a:solidFill>
                <a:srgbClr val="FFFFFF"/>
              </a:solidFill>
            </a:endParaRPr>
          </a:p>
        </p:txBody>
      </p:sp>
      <p:sp>
        <p:nvSpPr>
          <p:cNvPr id="3" name="Sous-titre 2">
            <a:extLst>
              <a:ext uri="{FF2B5EF4-FFF2-40B4-BE49-F238E27FC236}">
                <a16:creationId xmlns:a16="http://schemas.microsoft.com/office/drawing/2014/main" id="{65F0323A-D9AB-1DC4-EBC4-057E547CC0F1}"/>
              </a:ext>
            </a:extLst>
          </p:cNvPr>
          <p:cNvSpPr>
            <a:spLocks noGrp="1"/>
          </p:cNvSpPr>
          <p:nvPr>
            <p:ph type="subTitle" idx="1"/>
          </p:nvPr>
        </p:nvSpPr>
        <p:spPr>
          <a:xfrm>
            <a:off x="1218708" y="3178206"/>
            <a:ext cx="9781327" cy="2948191"/>
          </a:xfrm>
        </p:spPr>
        <p:txBody>
          <a:bodyPr anchor="t">
            <a:normAutofit fontScale="62500" lnSpcReduction="20000"/>
          </a:bodyPr>
          <a:lstStyle/>
          <a:p>
            <a:pPr marL="541338" indent="-541338"/>
            <a:r>
              <a:rPr lang="fr-FR" sz="4000" dirty="0">
                <a:solidFill>
                  <a:srgbClr val="FFFFFF"/>
                </a:solidFill>
              </a:rPr>
              <a:t>1- LE PROJET DE RÈGLEMENT NO.602 </a:t>
            </a:r>
          </a:p>
          <a:p>
            <a:pPr>
              <a:tabLst>
                <a:tab pos="357188" algn="l"/>
              </a:tabLst>
            </a:pPr>
            <a:r>
              <a:rPr lang="fr-FR" sz="4000" dirty="0">
                <a:solidFill>
                  <a:srgbClr val="FFFFFF"/>
                </a:solidFill>
              </a:rPr>
              <a:t>    Abrogation de l’article 6.3 </a:t>
            </a:r>
            <a:r>
              <a:rPr lang="fr-FR" sz="4000" i="1" dirty="0">
                <a:solidFill>
                  <a:srgbClr val="FFFFFF"/>
                </a:solidFill>
              </a:rPr>
              <a:t>égouttement des eaux</a:t>
            </a:r>
            <a:r>
              <a:rPr lang="fr-FR" sz="4000" dirty="0">
                <a:solidFill>
                  <a:srgbClr val="FFFFFF"/>
                </a:solidFill>
              </a:rPr>
              <a:t>;</a:t>
            </a:r>
          </a:p>
          <a:p>
            <a:pPr marL="541338" indent="-541338"/>
            <a:endParaRPr lang="fr-FR" sz="4000" dirty="0">
              <a:solidFill>
                <a:srgbClr val="FFFFFF"/>
              </a:solidFill>
            </a:endParaRPr>
          </a:p>
          <a:p>
            <a:pPr marL="541338" indent="-541338"/>
            <a:r>
              <a:rPr lang="fr-FR" sz="4000" dirty="0">
                <a:solidFill>
                  <a:srgbClr val="FFFFFF"/>
                </a:solidFill>
              </a:rPr>
              <a:t>2- le premier projet de règlement no 603</a:t>
            </a:r>
          </a:p>
          <a:p>
            <a:pPr marL="355600" indent="-355600"/>
            <a:r>
              <a:rPr lang="fr-FR" sz="4000" dirty="0">
                <a:solidFill>
                  <a:srgbClr val="FFFFFF"/>
                </a:solidFill>
              </a:rPr>
              <a:t>    zoneS 309 et 317 – modificationS des limites des zones et de la grille de spécifications de la zone 317 : passage de 2 à 4 logements au maximum </a:t>
            </a:r>
            <a:endParaRPr lang="fr-CA" sz="2200" dirty="0">
              <a:solidFill>
                <a:srgbClr val="FFFFFF"/>
              </a:solidFill>
            </a:endParaRPr>
          </a:p>
        </p:txBody>
      </p:sp>
      <p:sp>
        <p:nvSpPr>
          <p:cNvPr id="4" name="Espace réservé du numéro de diapositive 3">
            <a:extLst>
              <a:ext uri="{FF2B5EF4-FFF2-40B4-BE49-F238E27FC236}">
                <a16:creationId xmlns:a16="http://schemas.microsoft.com/office/drawing/2014/main" id="{0B856EA4-702C-4C1B-0124-4FE39769B893}"/>
              </a:ext>
            </a:extLst>
          </p:cNvPr>
          <p:cNvSpPr>
            <a:spLocks noGrp="1"/>
          </p:cNvSpPr>
          <p:nvPr>
            <p:ph type="sldNum" sz="quarter" idx="12"/>
          </p:nvPr>
        </p:nvSpPr>
        <p:spPr/>
        <p:txBody>
          <a:bodyPr/>
          <a:lstStyle/>
          <a:p>
            <a:fld id="{73B850FF-6169-4056-8077-06FFA93A5366}" type="slidenum">
              <a:rPr lang="en-US" smtClean="0"/>
              <a:pPr/>
              <a:t>1</a:t>
            </a:fld>
            <a:endParaRPr lang="en-US" dirty="0"/>
          </a:p>
        </p:txBody>
      </p:sp>
    </p:spTree>
    <p:extLst>
      <p:ext uri="{BB962C8B-B14F-4D97-AF65-F5344CB8AC3E}">
        <p14:creationId xmlns:p14="http://schemas.microsoft.com/office/powerpoint/2010/main" val="1274208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B3A9E47-DFA1-AE28-3404-E6B817F666CF}"/>
            </a:ext>
          </a:extLst>
        </p:cNvPr>
        <p:cNvGrpSpPr/>
        <p:nvPr/>
      </p:nvGrpSpPr>
      <p:grpSpPr>
        <a:xfrm>
          <a:off x="0" y="0"/>
          <a:ext cx="0" cy="0"/>
          <a:chOff x="0" y="0"/>
          <a:chExt cx="0" cy="0"/>
        </a:xfrm>
      </p:grpSpPr>
      <p:pic>
        <p:nvPicPr>
          <p:cNvPr id="22" name="Picture 3" descr="Un concept génétique abstrait">
            <a:extLst>
              <a:ext uri="{FF2B5EF4-FFF2-40B4-BE49-F238E27FC236}">
                <a16:creationId xmlns:a16="http://schemas.microsoft.com/office/drawing/2014/main" id="{3CA68A22-889B-4BA9-5117-1DA95E6DA9FF}"/>
              </a:ext>
            </a:extLst>
          </p:cNvPr>
          <p:cNvPicPr>
            <a:picLocks noChangeAspect="1"/>
          </p:cNvPicPr>
          <p:nvPr/>
        </p:nvPicPr>
        <p:blipFill>
          <a:blip r:embed="rId2">
            <a:alphaModFix amt="70000"/>
          </a:blip>
          <a:srcRect t="25612" r="-1" b="18134"/>
          <a:stretch/>
        </p:blipFill>
        <p:spPr>
          <a:xfrm>
            <a:off x="20" y="10"/>
            <a:ext cx="12188932" cy="6856614"/>
          </a:xfrm>
          <a:prstGeom prst="rect">
            <a:avLst/>
          </a:prstGeom>
        </p:spPr>
      </p:pic>
      <p:sp>
        <p:nvSpPr>
          <p:cNvPr id="2" name="Titre 1">
            <a:extLst>
              <a:ext uri="{FF2B5EF4-FFF2-40B4-BE49-F238E27FC236}">
                <a16:creationId xmlns:a16="http://schemas.microsoft.com/office/drawing/2014/main" id="{165F4B4B-73C4-9537-1367-3213B52E9D4D}"/>
              </a:ext>
            </a:extLst>
          </p:cNvPr>
          <p:cNvSpPr>
            <a:spLocks noGrp="1"/>
          </p:cNvSpPr>
          <p:nvPr>
            <p:ph type="ctrTitle"/>
          </p:nvPr>
        </p:nvSpPr>
        <p:spPr>
          <a:xfrm>
            <a:off x="996275" y="731604"/>
            <a:ext cx="10190071" cy="2215782"/>
          </a:xfrm>
        </p:spPr>
        <p:txBody>
          <a:bodyPr anchor="b">
            <a:normAutofit fontScale="90000"/>
          </a:bodyPr>
          <a:lstStyle/>
          <a:p>
            <a:r>
              <a:rPr lang="fr-FR" sz="5200" dirty="0">
                <a:solidFill>
                  <a:srgbClr val="FFFFFF"/>
                </a:solidFill>
              </a:rPr>
              <a:t>CONSULTATIONS PUBLIQUES </a:t>
            </a:r>
            <a:br>
              <a:rPr lang="fr-FR" sz="5200" dirty="0">
                <a:solidFill>
                  <a:srgbClr val="FFFFFF"/>
                </a:solidFill>
              </a:rPr>
            </a:br>
            <a:r>
              <a:rPr lang="fr-FR" sz="5200" dirty="0">
                <a:solidFill>
                  <a:srgbClr val="FFFFFF"/>
                </a:solidFill>
              </a:rPr>
              <a:t>MUNICIPALITÉ DE ST-BONIFACE</a:t>
            </a:r>
            <a:br>
              <a:rPr lang="fr-FR" sz="5200" dirty="0">
                <a:solidFill>
                  <a:srgbClr val="FFFFFF"/>
                </a:solidFill>
              </a:rPr>
            </a:br>
            <a:r>
              <a:rPr lang="fr-FR" sz="5200" dirty="0">
                <a:solidFill>
                  <a:srgbClr val="FFFFFF"/>
                </a:solidFill>
              </a:rPr>
              <a:t>mercredi le 20 mai 2026 – 18h30</a:t>
            </a:r>
            <a:endParaRPr lang="fr-CA" sz="5200" dirty="0">
              <a:solidFill>
                <a:srgbClr val="FFFFFF"/>
              </a:solidFill>
            </a:endParaRPr>
          </a:p>
        </p:txBody>
      </p:sp>
      <p:sp>
        <p:nvSpPr>
          <p:cNvPr id="3" name="Sous-titre 2">
            <a:extLst>
              <a:ext uri="{FF2B5EF4-FFF2-40B4-BE49-F238E27FC236}">
                <a16:creationId xmlns:a16="http://schemas.microsoft.com/office/drawing/2014/main" id="{4C536FCD-FFBC-917B-87F4-4F438041DFCB}"/>
              </a:ext>
            </a:extLst>
          </p:cNvPr>
          <p:cNvSpPr>
            <a:spLocks noGrp="1"/>
          </p:cNvSpPr>
          <p:nvPr>
            <p:ph type="subTitle" idx="1"/>
          </p:nvPr>
        </p:nvSpPr>
        <p:spPr>
          <a:xfrm>
            <a:off x="1218708" y="3178206"/>
            <a:ext cx="9781327" cy="2948191"/>
          </a:xfrm>
        </p:spPr>
        <p:txBody>
          <a:bodyPr anchor="t">
            <a:normAutofit/>
          </a:bodyPr>
          <a:lstStyle/>
          <a:p>
            <a:pPr marL="541338" indent="-541338"/>
            <a:r>
              <a:rPr lang="fr-FR" sz="4000" dirty="0">
                <a:solidFill>
                  <a:srgbClr val="FFFFFF"/>
                </a:solidFill>
              </a:rPr>
              <a:t>1- LE PROJET DE RÈGLEMENT NO.602 </a:t>
            </a:r>
          </a:p>
          <a:p>
            <a:pPr marL="450850" indent="-450850"/>
            <a:r>
              <a:rPr lang="fr-FR" sz="4000" dirty="0">
                <a:solidFill>
                  <a:srgbClr val="FFFFFF"/>
                </a:solidFill>
              </a:rPr>
              <a:t>   Abrogation de l’article 6.3         </a:t>
            </a:r>
            <a:r>
              <a:rPr lang="fr-FR" sz="4000" i="1" dirty="0">
                <a:solidFill>
                  <a:srgbClr val="FFFFFF"/>
                </a:solidFill>
              </a:rPr>
              <a:t>égouttement des eaux</a:t>
            </a:r>
            <a:r>
              <a:rPr lang="fr-FR" sz="4000" dirty="0">
                <a:solidFill>
                  <a:srgbClr val="FFFFFF"/>
                </a:solidFill>
              </a:rPr>
              <a:t>;</a:t>
            </a:r>
          </a:p>
        </p:txBody>
      </p:sp>
      <p:sp>
        <p:nvSpPr>
          <p:cNvPr id="4" name="Espace réservé du numéro de diapositive 3">
            <a:extLst>
              <a:ext uri="{FF2B5EF4-FFF2-40B4-BE49-F238E27FC236}">
                <a16:creationId xmlns:a16="http://schemas.microsoft.com/office/drawing/2014/main" id="{FE0DE758-6BE5-BBB8-C21F-2B48D49C6835}"/>
              </a:ext>
            </a:extLst>
          </p:cNvPr>
          <p:cNvSpPr>
            <a:spLocks noGrp="1"/>
          </p:cNvSpPr>
          <p:nvPr>
            <p:ph type="sldNum" sz="quarter" idx="12"/>
          </p:nvPr>
        </p:nvSpPr>
        <p:spPr/>
        <p:txBody>
          <a:bodyPr/>
          <a:lstStyle/>
          <a:p>
            <a:fld id="{73B850FF-6169-4056-8077-06FFA93A5366}" type="slidenum">
              <a:rPr lang="en-US" smtClean="0"/>
              <a:pPr/>
              <a:t>2</a:t>
            </a:fld>
            <a:endParaRPr lang="en-US" dirty="0"/>
          </a:p>
        </p:txBody>
      </p:sp>
    </p:spTree>
    <p:extLst>
      <p:ext uri="{BB962C8B-B14F-4D97-AF65-F5344CB8AC3E}">
        <p14:creationId xmlns:p14="http://schemas.microsoft.com/office/powerpoint/2010/main" val="2608698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B3EF4D6-026A-4D52-B916-967329EE3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5">
            <a:extLst>
              <a:ext uri="{FF2B5EF4-FFF2-40B4-BE49-F238E27FC236}">
                <a16:creationId xmlns:a16="http://schemas.microsoft.com/office/drawing/2014/main" id="{4DB4846F-6AA5-4DB3-9581-D95F22BD5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18" name="Freeform: Shape 11">
            <a:extLst>
              <a:ext uri="{FF2B5EF4-FFF2-40B4-BE49-F238E27FC236}">
                <a16:creationId xmlns:a16="http://schemas.microsoft.com/office/drawing/2014/main" id="{D54EC22E-2292-4292-A80B-E81DF64BF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12192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dirty="0"/>
          </a:p>
        </p:txBody>
      </p:sp>
      <p:sp>
        <p:nvSpPr>
          <p:cNvPr id="14" name="Rectangle 13">
            <a:extLst>
              <a:ext uri="{FF2B5EF4-FFF2-40B4-BE49-F238E27FC236}">
                <a16:creationId xmlns:a16="http://schemas.microsoft.com/office/drawing/2014/main" id="{CC1C7165-8A3A-44EB-88D0-4EFA36A00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CA" dirty="0"/>
          </a:p>
        </p:txBody>
      </p:sp>
      <p:sp>
        <p:nvSpPr>
          <p:cNvPr id="16" name="Freeform 5">
            <a:extLst>
              <a:ext uri="{FF2B5EF4-FFF2-40B4-BE49-F238E27FC236}">
                <a16:creationId xmlns:a16="http://schemas.microsoft.com/office/drawing/2014/main" id="{A1081473-BB93-49A4-B605-4E2053739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accent1"/>
          </a:solidFill>
          <a:ln>
            <a:noFill/>
          </a:ln>
        </p:spPr>
        <p:txBody>
          <a:bodyPr/>
          <a:lstStyle/>
          <a:p>
            <a:endParaRPr lang="fr-CA" dirty="0"/>
          </a:p>
        </p:txBody>
      </p:sp>
      <p:sp>
        <p:nvSpPr>
          <p:cNvPr id="2" name="Titre 1">
            <a:extLst>
              <a:ext uri="{FF2B5EF4-FFF2-40B4-BE49-F238E27FC236}">
                <a16:creationId xmlns:a16="http://schemas.microsoft.com/office/drawing/2014/main" id="{FD25EBD1-4C58-AFB3-8538-92CD474D5968}"/>
              </a:ext>
            </a:extLst>
          </p:cNvPr>
          <p:cNvSpPr>
            <a:spLocks noGrp="1"/>
          </p:cNvSpPr>
          <p:nvPr>
            <p:ph type="title"/>
          </p:nvPr>
        </p:nvSpPr>
        <p:spPr>
          <a:xfrm>
            <a:off x="1683171" y="838200"/>
            <a:ext cx="8825659" cy="977902"/>
          </a:xfrm>
        </p:spPr>
        <p:txBody>
          <a:bodyPr>
            <a:normAutofit/>
          </a:bodyPr>
          <a:lstStyle/>
          <a:p>
            <a:pPr algn="ctr">
              <a:lnSpc>
                <a:spcPct val="90000"/>
              </a:lnSpc>
            </a:pPr>
            <a:r>
              <a:rPr lang="fr-FR" sz="1200" dirty="0">
                <a:solidFill>
                  <a:srgbClr val="EBEBEB"/>
                </a:solidFill>
              </a:rPr>
              <a:t>LE PROJET DE RÈGLEMENT NO. 602</a:t>
            </a:r>
            <a:br>
              <a:rPr lang="fr-CA" sz="1400" dirty="0">
                <a:solidFill>
                  <a:srgbClr val="EBEBEB"/>
                </a:solidFill>
              </a:rPr>
            </a:br>
            <a:r>
              <a:rPr lang="fr-CA" sz="1400" b="1" dirty="0">
                <a:solidFill>
                  <a:srgbClr val="EBEBEB"/>
                </a:solidFill>
              </a:rPr>
              <a:t>ABROGATION DE L’ARTICLE 6.3 </a:t>
            </a:r>
            <a:r>
              <a:rPr lang="fr-CA" sz="1400" b="1" i="1" dirty="0">
                <a:solidFill>
                  <a:srgbClr val="EBEBEB"/>
                </a:solidFill>
              </a:rPr>
              <a:t>ÉGOUTTEMENT DES EAUX</a:t>
            </a:r>
            <a:br>
              <a:rPr lang="fr-CA" sz="1400" dirty="0">
                <a:solidFill>
                  <a:srgbClr val="EBEBEB"/>
                </a:solidFill>
              </a:rPr>
            </a:br>
            <a:r>
              <a:rPr lang="fr-CA" sz="1400" b="0" dirty="0">
                <a:solidFill>
                  <a:srgbClr val="EBEBEB"/>
                </a:solidFill>
              </a:rPr>
              <a:t>(TERRITOIRE MUNICIPAL COMPLET)  </a:t>
            </a:r>
          </a:p>
        </p:txBody>
      </p:sp>
      <p:sp>
        <p:nvSpPr>
          <p:cNvPr id="3" name="Espace réservé du contenu 2">
            <a:extLst>
              <a:ext uri="{FF2B5EF4-FFF2-40B4-BE49-F238E27FC236}">
                <a16:creationId xmlns:a16="http://schemas.microsoft.com/office/drawing/2014/main" id="{AA11E55D-2B69-3B0A-2915-E712A9B5F6C3}"/>
              </a:ext>
            </a:extLst>
          </p:cNvPr>
          <p:cNvSpPr>
            <a:spLocks noGrp="1"/>
          </p:cNvSpPr>
          <p:nvPr>
            <p:ph idx="1"/>
          </p:nvPr>
        </p:nvSpPr>
        <p:spPr>
          <a:xfrm>
            <a:off x="1683171" y="2352676"/>
            <a:ext cx="8825659" cy="3667124"/>
          </a:xfrm>
        </p:spPr>
        <p:txBody>
          <a:bodyPr>
            <a:normAutofit lnSpcReduction="10000"/>
          </a:bodyPr>
          <a:lstStyle/>
          <a:p>
            <a:r>
              <a:rPr lang="fr-FR" sz="2000" b="1" dirty="0">
                <a:solidFill>
                  <a:srgbClr val="404040"/>
                </a:solidFill>
              </a:rPr>
              <a:t>ORDRE DE PRÉSENTATION DE LA CONSULTATION PUBLIQUE :</a:t>
            </a:r>
          </a:p>
          <a:p>
            <a:pPr marL="514350" indent="-514350" algn="just">
              <a:buFont typeface="+mj-lt"/>
              <a:buAutoNum type="arabicPeriod"/>
            </a:pPr>
            <a:r>
              <a:rPr lang="fr-CA" sz="2000" dirty="0">
                <a:solidFill>
                  <a:srgbClr val="404040"/>
                </a:solidFill>
              </a:rPr>
              <a:t>PROCESSUS D’ADOPTION D’UN RÈGLEMENT DE MODIFICATION DU RÈGLEMENT DE ZONAGE EN VERTU DE LA </a:t>
            </a:r>
            <a:r>
              <a:rPr lang="fr-CA" sz="2000" i="1" dirty="0">
                <a:solidFill>
                  <a:srgbClr val="404040"/>
                </a:solidFill>
              </a:rPr>
              <a:t>LOI SUR L’AMÉNAGEMENT ET L’URBANISME (LAU) sans procédure d’approbation des personnes habiles à voter :</a:t>
            </a:r>
          </a:p>
          <a:p>
            <a:pPr marL="914400" lvl="1" indent="-514350">
              <a:buFont typeface="+mj-lt"/>
              <a:buAutoNum type="arabicPeriod"/>
            </a:pPr>
            <a:r>
              <a:rPr lang="fr-CA" sz="1200" dirty="0">
                <a:solidFill>
                  <a:srgbClr val="404040"/>
                </a:solidFill>
              </a:rPr>
              <a:t>LE PROJET, CONSULTATION, APPROBATIONS PAR LA MRC, L’ENTRÉE EN VIGUEUR;</a:t>
            </a:r>
          </a:p>
          <a:p>
            <a:pPr marL="514350" indent="-514350">
              <a:buFont typeface="+mj-lt"/>
              <a:buAutoNum type="arabicPeriod"/>
            </a:pPr>
            <a:r>
              <a:rPr lang="fr-CA" sz="2000" dirty="0">
                <a:solidFill>
                  <a:srgbClr val="404040"/>
                </a:solidFill>
              </a:rPr>
              <a:t>PRÉSENTATION DU PROJET DE RÈGLEMENT NO. 602 :</a:t>
            </a:r>
          </a:p>
          <a:p>
            <a:pPr marL="914400" lvl="1" indent="-514350">
              <a:buFont typeface="+mj-lt"/>
              <a:buAutoNum type="arabicPeriod"/>
            </a:pPr>
            <a:r>
              <a:rPr lang="fr-CA" sz="1400" dirty="0">
                <a:solidFill>
                  <a:srgbClr val="404040"/>
                </a:solidFill>
              </a:rPr>
              <a:t>SECTEUR VISÉ;</a:t>
            </a:r>
          </a:p>
          <a:p>
            <a:pPr marL="914400" lvl="1" indent="-514350">
              <a:buFont typeface="+mj-lt"/>
              <a:buAutoNum type="arabicPeriod"/>
            </a:pPr>
            <a:r>
              <a:rPr lang="fr-CA" sz="1400" dirty="0">
                <a:solidFill>
                  <a:srgbClr val="404040"/>
                </a:solidFill>
              </a:rPr>
              <a:t>OBJECTIFS ET CONSÉQUENCES DU RÈGLEMENT.</a:t>
            </a:r>
            <a:endParaRPr lang="fr-CA" sz="2000" dirty="0">
              <a:solidFill>
                <a:srgbClr val="404040"/>
              </a:solidFill>
            </a:endParaRPr>
          </a:p>
          <a:p>
            <a:pPr marL="514350" indent="-514350" algn="just">
              <a:buFont typeface="+mj-lt"/>
              <a:buAutoNum type="arabicPeriod"/>
            </a:pPr>
            <a:r>
              <a:rPr lang="fr-CA" sz="2000" dirty="0">
                <a:solidFill>
                  <a:srgbClr val="404040"/>
                </a:solidFill>
              </a:rPr>
              <a:t>PÉRIODE DE QUESTIONS, COMMENTAIRES ET AVIS SUR LE PROJET DE RÈGLEMENT.			</a:t>
            </a:r>
            <a:endParaRPr lang="fr-CA" sz="16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800" dirty="0">
              <a:solidFill>
                <a:srgbClr val="404040"/>
              </a:solidFill>
            </a:endParaRPr>
          </a:p>
          <a:p>
            <a:pPr marL="914400" lvl="1" indent="-514350">
              <a:buFont typeface="+mj-lt"/>
              <a:buAutoNum type="arabicPeriod"/>
            </a:pPr>
            <a:endParaRPr lang="fr-CA" sz="18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p:txBody>
      </p:sp>
      <p:sp>
        <p:nvSpPr>
          <p:cNvPr id="4" name="Espace réservé du numéro de diapositive 3">
            <a:extLst>
              <a:ext uri="{FF2B5EF4-FFF2-40B4-BE49-F238E27FC236}">
                <a16:creationId xmlns:a16="http://schemas.microsoft.com/office/drawing/2014/main" id="{A1EB62E4-566F-1539-81D5-BB8C0B1D8183}"/>
              </a:ext>
            </a:extLst>
          </p:cNvPr>
          <p:cNvSpPr>
            <a:spLocks noGrp="1"/>
          </p:cNvSpPr>
          <p:nvPr>
            <p:ph type="sldNum" sz="quarter" idx="12"/>
          </p:nvPr>
        </p:nvSpPr>
        <p:spPr/>
        <p:txBody>
          <a:bodyPr/>
          <a:lstStyle/>
          <a:p>
            <a:fld id="{73B850FF-6169-4056-8077-06FFA93A5366}" type="slidenum">
              <a:rPr lang="en-US" smtClean="0"/>
              <a:pPr/>
              <a:t>3</a:t>
            </a:fld>
            <a:endParaRPr lang="en-US" dirty="0"/>
          </a:p>
        </p:txBody>
      </p:sp>
    </p:spTree>
    <p:extLst>
      <p:ext uri="{BB962C8B-B14F-4D97-AF65-F5344CB8AC3E}">
        <p14:creationId xmlns:p14="http://schemas.microsoft.com/office/powerpoint/2010/main" val="1108233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526AF-64C9-8FC6-D791-FA488F76A20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0DD31D5-D22A-3C5A-0C8A-B57BD3F6C561}"/>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D’ADOPTION : </a:t>
            </a:r>
            <a:endParaRPr lang="fr-CA" b="1" u="sng" dirty="0"/>
          </a:p>
        </p:txBody>
      </p:sp>
      <p:sp>
        <p:nvSpPr>
          <p:cNvPr id="3" name="Espace réservé du contenu 2">
            <a:extLst>
              <a:ext uri="{FF2B5EF4-FFF2-40B4-BE49-F238E27FC236}">
                <a16:creationId xmlns:a16="http://schemas.microsoft.com/office/drawing/2014/main" id="{DFD112AC-8A1F-6977-A7B4-042102FDF57F}"/>
              </a:ext>
            </a:extLst>
          </p:cNvPr>
          <p:cNvSpPr>
            <a:spLocks noGrp="1"/>
          </p:cNvSpPr>
          <p:nvPr>
            <p:ph idx="1"/>
          </p:nvPr>
        </p:nvSpPr>
        <p:spPr/>
        <p:txBody>
          <a:bodyPr>
            <a:normAutofit fontScale="92500" lnSpcReduction="10000"/>
          </a:bodyPr>
          <a:lstStyle/>
          <a:p>
            <a:pPr marL="514350" indent="-514350">
              <a:buFont typeface="+mj-lt"/>
              <a:buAutoNum type="arabicPeriod"/>
            </a:pPr>
            <a:r>
              <a:rPr lang="fr-CA" dirty="0">
                <a:solidFill>
                  <a:srgbClr val="404040"/>
                </a:solidFill>
              </a:rPr>
              <a:t>PROCESSUS D’ADOPTION D’UN RÈGLEMENT DE MODIFICATION DU RÈGLEMENT DE ZONAGE EN VERTU DE LA </a:t>
            </a:r>
            <a:r>
              <a:rPr lang="fr-CA" i="1" dirty="0">
                <a:solidFill>
                  <a:srgbClr val="404040"/>
                </a:solidFill>
              </a:rPr>
              <a:t>LOI SUR L’AMÉNAGEMENT ET L’URBANISME (LAU)sans procédure d’approbation des personnes habiles à voter :</a:t>
            </a:r>
          </a:p>
          <a:p>
            <a:pPr marL="914400" lvl="1" indent="-514350" algn="just">
              <a:buFont typeface="+mj-lt"/>
              <a:buAutoNum type="arabicPeriod"/>
            </a:pPr>
            <a:r>
              <a:rPr lang="fr-CA" sz="1200" dirty="0">
                <a:solidFill>
                  <a:srgbClr val="404040"/>
                </a:solidFill>
              </a:rPr>
              <a:t>Adoption d’un projet de règlement :</a:t>
            </a:r>
          </a:p>
          <a:p>
            <a:pPr marL="1314450" lvl="2" indent="-514350" algn="just">
              <a:buFont typeface="+mj-lt"/>
              <a:buAutoNum type="arabicPeriod"/>
            </a:pPr>
            <a:r>
              <a:rPr lang="fr-CA" sz="1000" dirty="0">
                <a:solidFill>
                  <a:srgbClr val="404040"/>
                </a:solidFill>
              </a:rPr>
              <a:t>Adoption du projet no 602 le 5 MAI 2026 par le Conseil municipal;</a:t>
            </a:r>
          </a:p>
          <a:p>
            <a:pPr marL="1314450" lvl="2" indent="-514350" algn="just">
              <a:buFont typeface="+mj-lt"/>
              <a:buAutoNum type="arabicPeriod"/>
            </a:pPr>
            <a:r>
              <a:rPr lang="fr-CA" sz="1000" dirty="0">
                <a:solidFill>
                  <a:srgbClr val="404040"/>
                </a:solidFill>
              </a:rPr>
              <a:t>Le projet ne contient aucune disposition propre à un règlement susceptible d’approbation référendaire de TOUTES LES ZONES du territoire de la municipalité;</a:t>
            </a:r>
          </a:p>
          <a:p>
            <a:pPr marL="1314450" lvl="2" indent="-514350" algn="just">
              <a:buFont typeface="+mj-lt"/>
              <a:buAutoNum type="arabicPeriod"/>
            </a:pPr>
            <a:r>
              <a:rPr lang="fr-CA" sz="1000" dirty="0">
                <a:solidFill>
                  <a:srgbClr val="404040"/>
                </a:solidFill>
              </a:rPr>
              <a:t>Transmission à la MRC du projet de règlement et de la résolution d’adoption.</a:t>
            </a:r>
          </a:p>
          <a:p>
            <a:pPr marL="914400" lvl="1" indent="-514350" algn="just">
              <a:buFont typeface="+mj-lt"/>
              <a:buAutoNum type="arabicPeriod"/>
            </a:pPr>
            <a:r>
              <a:rPr lang="fr-CA" sz="1200" dirty="0">
                <a:solidFill>
                  <a:srgbClr val="404040"/>
                </a:solidFill>
              </a:rPr>
              <a:t>Avis d’une assemblée de consultation publique :</a:t>
            </a:r>
          </a:p>
          <a:p>
            <a:pPr marL="1314450" lvl="2" indent="-514350" algn="just">
              <a:buFont typeface="+mj-lt"/>
              <a:buAutoNum type="arabicPeriod"/>
            </a:pPr>
            <a:r>
              <a:rPr lang="fr-CA" sz="1000" dirty="0">
                <a:solidFill>
                  <a:srgbClr val="404040"/>
                </a:solidFill>
              </a:rPr>
              <a:t>Au plus tard avant le 7</a:t>
            </a:r>
            <a:r>
              <a:rPr lang="fr-CA" sz="1000" baseline="30000" dirty="0">
                <a:solidFill>
                  <a:srgbClr val="404040"/>
                </a:solidFill>
              </a:rPr>
              <a:t>e</a:t>
            </a:r>
            <a:r>
              <a:rPr lang="fr-CA" sz="1000" dirty="0">
                <a:solidFill>
                  <a:srgbClr val="404040"/>
                </a:solidFill>
              </a:rPr>
              <a:t> jour qui précède la tenue de l’assemblée publique de consultation, affichage au bureau municipal, publication dans un journal diffusé sur le territoire : </a:t>
            </a:r>
            <a:r>
              <a:rPr lang="fr-CA" sz="1000" b="1" dirty="0">
                <a:solidFill>
                  <a:srgbClr val="404040"/>
                </a:solidFill>
              </a:rPr>
              <a:t>AVIS de la date, heure et lieu et </a:t>
            </a:r>
            <a:r>
              <a:rPr lang="fr-CA" sz="1000" b="1" dirty="0">
                <a:solidFill>
                  <a:srgbClr val="404040"/>
                </a:solidFill>
                <a:effectLst>
                  <a:outerShdw blurRad="38100" dist="38100" dir="2700000" algn="tl">
                    <a:srgbClr val="000000">
                      <a:alpha val="43137"/>
                    </a:srgbClr>
                  </a:outerShdw>
                </a:effectLst>
              </a:rPr>
              <a:t>objet de l’assemblée</a:t>
            </a:r>
            <a:r>
              <a:rPr lang="fr-CA" sz="1000" b="1" dirty="0">
                <a:solidFill>
                  <a:srgbClr val="404040"/>
                </a:solidFill>
              </a:rPr>
              <a:t>;</a:t>
            </a:r>
          </a:p>
          <a:p>
            <a:pPr marL="1314450" lvl="2" indent="-514350" algn="just">
              <a:buFont typeface="+mj-lt"/>
              <a:buAutoNum type="arabicPeriod"/>
            </a:pPr>
            <a:r>
              <a:rPr lang="fr-CA" sz="1000" dirty="0">
                <a:solidFill>
                  <a:srgbClr val="404040"/>
                </a:solidFill>
              </a:rPr>
              <a:t>Avis contient un résumé du projet et mentionne qu’une copie du projet peut être consultée au bureau municipal;</a:t>
            </a:r>
          </a:p>
          <a:p>
            <a:pPr marL="1314450" lvl="2" indent="-514350" algn="just">
              <a:buFont typeface="+mj-lt"/>
              <a:buAutoNum type="arabicPeriod"/>
            </a:pPr>
            <a:r>
              <a:rPr lang="fr-CA" sz="1000" dirty="0">
                <a:solidFill>
                  <a:srgbClr val="404040"/>
                </a:solidFill>
              </a:rPr>
              <a:t>Le résumé peut être, au choix du Conseil, transmis par courrier ou autrement distribué à chaque adresse du territoire. Le résumé est accompagné de l’avis ci-haut. C’EST LE CHOIX POUR ST-BONIFACE : courrier.</a:t>
            </a:r>
          </a:p>
          <a:p>
            <a:pPr marL="800100" lvl="2" indent="0">
              <a:buNone/>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AAFFED88-7999-67AF-B843-CFA795028774}"/>
              </a:ext>
            </a:extLst>
          </p:cNvPr>
          <p:cNvSpPr>
            <a:spLocks noGrp="1"/>
          </p:cNvSpPr>
          <p:nvPr>
            <p:ph type="sldNum" sz="quarter" idx="12"/>
          </p:nvPr>
        </p:nvSpPr>
        <p:spPr/>
        <p:txBody>
          <a:bodyPr/>
          <a:lstStyle/>
          <a:p>
            <a:fld id="{73B850FF-6169-4056-8077-06FFA93A5366}" type="slidenum">
              <a:rPr lang="en-US" smtClean="0"/>
              <a:pPr/>
              <a:t>4</a:t>
            </a:fld>
            <a:endParaRPr lang="en-US" dirty="0"/>
          </a:p>
        </p:txBody>
      </p:sp>
    </p:spTree>
    <p:extLst>
      <p:ext uri="{BB962C8B-B14F-4D97-AF65-F5344CB8AC3E}">
        <p14:creationId xmlns:p14="http://schemas.microsoft.com/office/powerpoint/2010/main" val="3884401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A9462-F4B8-E3BB-A644-D09A3C0221B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F0B2745-F2CF-B740-1178-6A84E8E27E21}"/>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D’ADOPTION : </a:t>
            </a:r>
            <a:endParaRPr lang="fr-CA" b="1" u="sng" dirty="0"/>
          </a:p>
        </p:txBody>
      </p:sp>
      <p:sp>
        <p:nvSpPr>
          <p:cNvPr id="3" name="Espace réservé du contenu 2">
            <a:extLst>
              <a:ext uri="{FF2B5EF4-FFF2-40B4-BE49-F238E27FC236}">
                <a16:creationId xmlns:a16="http://schemas.microsoft.com/office/drawing/2014/main" id="{B55C5E33-6898-46E5-358E-B1F68357FEFA}"/>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D’ADOPTION </a:t>
            </a:r>
            <a:r>
              <a:rPr lang="fr-CA" i="1" dirty="0">
                <a:solidFill>
                  <a:srgbClr val="404040"/>
                </a:solidFill>
              </a:rPr>
              <a:t>:</a:t>
            </a:r>
          </a:p>
          <a:p>
            <a:pPr marL="914400" lvl="1" indent="-514350">
              <a:buFont typeface="+mj-lt"/>
              <a:buAutoNum type="arabicPeriod" startAt="3"/>
            </a:pPr>
            <a:r>
              <a:rPr lang="fr-CA" sz="1200" dirty="0">
                <a:solidFill>
                  <a:srgbClr val="404040"/>
                </a:solidFill>
              </a:rPr>
              <a:t>Tenue de l’assemblée de consultation publique :</a:t>
            </a:r>
          </a:p>
          <a:p>
            <a:pPr marL="1314450" lvl="2" indent="-514350" algn="just">
              <a:buFont typeface="+mj-lt"/>
              <a:buAutoNum type="arabicPeriod"/>
            </a:pPr>
            <a:r>
              <a:rPr lang="fr-CA" sz="1000" dirty="0">
                <a:solidFill>
                  <a:srgbClr val="404040"/>
                </a:solidFill>
              </a:rPr>
              <a:t>Mercredi le 20 mai 2026, à 18h30, dans le bureau municipal;</a:t>
            </a:r>
          </a:p>
          <a:p>
            <a:pPr marL="1314450" lvl="2" indent="-514350" algn="just">
              <a:buFont typeface="+mj-lt"/>
              <a:buAutoNum type="arabicPeriod"/>
            </a:pPr>
            <a:r>
              <a:rPr lang="fr-CA" sz="1000" dirty="0">
                <a:solidFill>
                  <a:srgbClr val="404040"/>
                </a:solidFill>
              </a:rPr>
              <a:t>Présentation du processus de modification ;</a:t>
            </a:r>
          </a:p>
          <a:p>
            <a:pPr marL="1314450" lvl="2" indent="-514350" algn="just">
              <a:buFont typeface="+mj-lt"/>
              <a:buAutoNum type="arabicPeriod"/>
            </a:pPr>
            <a:r>
              <a:rPr lang="fr-CA" sz="1000" dirty="0">
                <a:solidFill>
                  <a:srgbClr val="404040"/>
                </a:solidFill>
              </a:rPr>
              <a:t>Présentation du projet de règlement et les conséquences de son adoption ainsi que de son entrée en vigueur;</a:t>
            </a:r>
          </a:p>
          <a:p>
            <a:pPr marL="1314450" lvl="2" indent="-514350" algn="just">
              <a:buFont typeface="+mj-lt"/>
              <a:buAutoNum type="arabicPeriod"/>
            </a:pPr>
            <a:r>
              <a:rPr lang="fr-CA" sz="1000" dirty="0">
                <a:solidFill>
                  <a:srgbClr val="404040"/>
                </a:solidFill>
              </a:rPr>
              <a:t>Audition des personnes présentes : questions, commentaires, suggestions … </a:t>
            </a:r>
          </a:p>
          <a:p>
            <a:pPr marL="800100" lvl="2" indent="0">
              <a:buNone/>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00D6FDB-979C-CEE1-8085-CF3BB0F92BB0}"/>
              </a:ext>
            </a:extLst>
          </p:cNvPr>
          <p:cNvSpPr>
            <a:spLocks noGrp="1"/>
          </p:cNvSpPr>
          <p:nvPr>
            <p:ph type="sldNum" sz="quarter" idx="12"/>
          </p:nvPr>
        </p:nvSpPr>
        <p:spPr/>
        <p:txBody>
          <a:bodyPr/>
          <a:lstStyle/>
          <a:p>
            <a:fld id="{73B850FF-6169-4056-8077-06FFA93A5366}" type="slidenum">
              <a:rPr lang="en-US" smtClean="0"/>
              <a:pPr/>
              <a:t>5</a:t>
            </a:fld>
            <a:endParaRPr lang="en-US" dirty="0"/>
          </a:p>
        </p:txBody>
      </p:sp>
    </p:spTree>
    <p:extLst>
      <p:ext uri="{BB962C8B-B14F-4D97-AF65-F5344CB8AC3E}">
        <p14:creationId xmlns:p14="http://schemas.microsoft.com/office/powerpoint/2010/main" val="2837692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48EF6-530D-9972-840B-620D0B75903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16EED49-7B4F-6B61-0EFC-364CD1D9F047}"/>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DADOPTION : </a:t>
            </a:r>
            <a:endParaRPr lang="fr-CA" b="1" u="sng" dirty="0"/>
          </a:p>
        </p:txBody>
      </p:sp>
      <p:sp>
        <p:nvSpPr>
          <p:cNvPr id="3" name="Espace réservé du contenu 2">
            <a:extLst>
              <a:ext uri="{FF2B5EF4-FFF2-40B4-BE49-F238E27FC236}">
                <a16:creationId xmlns:a16="http://schemas.microsoft.com/office/drawing/2014/main" id="{451F4506-A852-01C5-92E0-DBA20BFB5815}"/>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D’ADOPTION </a:t>
            </a:r>
            <a:r>
              <a:rPr lang="fr-CA" i="1" dirty="0">
                <a:solidFill>
                  <a:srgbClr val="404040"/>
                </a:solidFill>
              </a:rPr>
              <a:t>:</a:t>
            </a:r>
          </a:p>
          <a:p>
            <a:pPr marL="914400" lvl="1" indent="-514350" algn="just">
              <a:buFont typeface="+mj-lt"/>
              <a:buAutoNum type="arabicPeriod" startAt="4"/>
            </a:pPr>
            <a:r>
              <a:rPr lang="fr-CA" sz="1200" dirty="0">
                <a:solidFill>
                  <a:srgbClr val="404040"/>
                </a:solidFill>
              </a:rPr>
              <a:t>Adoption du règlement :</a:t>
            </a:r>
          </a:p>
          <a:p>
            <a:pPr marL="1314450" lvl="2" indent="-514350" algn="just">
              <a:buFont typeface="+mj-lt"/>
              <a:buAutoNum type="arabicPeriod"/>
            </a:pPr>
            <a:r>
              <a:rPr lang="fr-CA" sz="1100" dirty="0">
                <a:solidFill>
                  <a:srgbClr val="404040"/>
                </a:solidFill>
              </a:rPr>
              <a:t>Après la tenue de l’assemblée de consultation : rédaction d’un rapport sur celle-ci et transmission au Conseil; </a:t>
            </a:r>
          </a:p>
          <a:p>
            <a:pPr marL="1314450" lvl="2" indent="-514350" algn="just">
              <a:buFont typeface="+mj-lt"/>
              <a:buAutoNum type="arabicPeriod"/>
            </a:pPr>
            <a:r>
              <a:rPr lang="fr-CA" sz="1100" dirty="0">
                <a:solidFill>
                  <a:srgbClr val="404040"/>
                </a:solidFill>
              </a:rPr>
              <a:t>Adoption, avec ou sans changement, du règlement; </a:t>
            </a:r>
          </a:p>
          <a:p>
            <a:pPr marL="1314450" lvl="2" indent="-514350" algn="just">
              <a:buFont typeface="+mj-lt"/>
              <a:buAutoNum type="arabicPeriod"/>
            </a:pPr>
            <a:r>
              <a:rPr lang="fr-CA" sz="1100" dirty="0">
                <a:solidFill>
                  <a:srgbClr val="404040"/>
                </a:solidFill>
              </a:rPr>
              <a:t>Avis d’adoption du règlement;</a:t>
            </a:r>
          </a:p>
          <a:p>
            <a:pPr marL="1314450" lvl="2" indent="-514350" algn="just">
              <a:buFont typeface="+mj-lt"/>
              <a:buAutoNum type="arabicPeriod"/>
            </a:pPr>
            <a:r>
              <a:rPr lang="fr-CA" sz="1100" dirty="0">
                <a:solidFill>
                  <a:srgbClr val="404040"/>
                </a:solidFill>
              </a:rPr>
              <a:t>Transmission du règlement à la MRC et de sa résolution d’adoption;</a:t>
            </a:r>
          </a:p>
          <a:p>
            <a:pPr marL="1314450" lvl="2" indent="-514350" algn="just">
              <a:buFont typeface="+mj-lt"/>
              <a:buAutoNum type="arabicPeriod"/>
            </a:pPr>
            <a:r>
              <a:rPr lang="fr-CA" sz="1100" dirty="0">
                <a:solidFill>
                  <a:srgbClr val="404040"/>
                </a:solidFill>
              </a:rPr>
              <a:t>Certificat de conformité de la MRC;</a:t>
            </a:r>
          </a:p>
          <a:p>
            <a:pPr marL="1314450" lvl="2" indent="-514350" algn="just">
              <a:buFont typeface="+mj-lt"/>
              <a:buAutoNum type="arabicPeriod"/>
            </a:pPr>
            <a:r>
              <a:rPr lang="fr-CA" sz="1100" dirty="0">
                <a:solidFill>
                  <a:srgbClr val="404040"/>
                </a:solidFill>
              </a:rPr>
              <a:t>Avis d’entrée en vigueur</a:t>
            </a:r>
          </a:p>
          <a:p>
            <a:pPr marL="800100" lvl="2" indent="0">
              <a:buNone/>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75D799BC-6CB1-F90F-4F83-856BDB251B39}"/>
              </a:ext>
            </a:extLst>
          </p:cNvPr>
          <p:cNvSpPr>
            <a:spLocks noGrp="1"/>
          </p:cNvSpPr>
          <p:nvPr>
            <p:ph type="sldNum" sz="quarter" idx="12"/>
          </p:nvPr>
        </p:nvSpPr>
        <p:spPr/>
        <p:txBody>
          <a:bodyPr/>
          <a:lstStyle/>
          <a:p>
            <a:fld id="{73B850FF-6169-4056-8077-06FFA93A5366}" type="slidenum">
              <a:rPr lang="en-US" smtClean="0"/>
              <a:pPr/>
              <a:t>6</a:t>
            </a:fld>
            <a:endParaRPr lang="en-US" dirty="0"/>
          </a:p>
        </p:txBody>
      </p:sp>
    </p:spTree>
    <p:extLst>
      <p:ext uri="{BB962C8B-B14F-4D97-AF65-F5344CB8AC3E}">
        <p14:creationId xmlns:p14="http://schemas.microsoft.com/office/powerpoint/2010/main" val="1714000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AA577-AE9A-DCE4-A47F-8678C844C65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5E06229-339E-B332-64C0-921E29D6B06B}"/>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PROJET DE RÈGLEMENT NO. </a:t>
            </a:r>
            <a:r>
              <a:rPr lang="fr-CA" sz="1400" b="1" u="sng" dirty="0">
                <a:solidFill>
                  <a:srgbClr val="EBEBEB"/>
                </a:solidFill>
                <a:latin typeface="Century Gothic" panose="020B0502020202020204"/>
              </a:rPr>
              <a:t>602</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BD9316EB-8986-599E-460C-A0D51A381C7B}"/>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PRÉSENTATION DU PROJET DE RÈGLEMENT NO. 602</a:t>
            </a:r>
            <a:r>
              <a:rPr lang="fr-CA" i="1" dirty="0">
                <a:solidFill>
                  <a:srgbClr val="404040"/>
                </a:solidFill>
              </a:rPr>
              <a:t>:</a:t>
            </a:r>
          </a:p>
          <a:p>
            <a:pPr marL="914400" lvl="1" indent="-514350" algn="just">
              <a:buFont typeface="+mj-lt"/>
              <a:buAutoNum type="arabicPeriod"/>
            </a:pPr>
            <a:r>
              <a:rPr lang="fr-CA" sz="1400" b="1" dirty="0">
                <a:solidFill>
                  <a:srgbClr val="404040"/>
                </a:solidFill>
              </a:rPr>
              <a:t>OBJET DU PROJET DE RÈGLEMENT </a:t>
            </a:r>
            <a:r>
              <a:rPr lang="fr-CA" sz="1400" dirty="0">
                <a:solidFill>
                  <a:srgbClr val="404040"/>
                </a:solidFill>
              </a:rPr>
              <a:t>: Abroger l’article 6.3 </a:t>
            </a:r>
            <a:r>
              <a:rPr lang="fr-CA" sz="1400" i="1" dirty="0">
                <a:solidFill>
                  <a:srgbClr val="404040"/>
                </a:solidFill>
              </a:rPr>
              <a:t>Égouttement des eaux</a:t>
            </a:r>
            <a:r>
              <a:rPr lang="fr-CA" sz="1400" dirty="0">
                <a:solidFill>
                  <a:srgbClr val="404040"/>
                </a:solidFill>
              </a:rPr>
              <a:t> car selon un avis juridique portant sur le contexte de l’article 979 du </a:t>
            </a:r>
            <a:r>
              <a:rPr lang="fr-CA" sz="1400" i="1" dirty="0">
                <a:solidFill>
                  <a:srgbClr val="404040"/>
                </a:solidFill>
              </a:rPr>
              <a:t>Code civil</a:t>
            </a:r>
            <a:r>
              <a:rPr lang="fr-CA" sz="1400" dirty="0">
                <a:solidFill>
                  <a:srgbClr val="404040"/>
                </a:solidFill>
              </a:rPr>
              <a:t>, il est établi que l’écoulement de l’eau est du domaine privé entre voisins et non du domaine public et d’urbanisme :</a:t>
            </a:r>
          </a:p>
          <a:p>
            <a:pPr marL="1077913" lvl="1" indent="-677863" algn="just">
              <a:buNone/>
            </a:pPr>
            <a:r>
              <a:rPr lang="fr-CA" sz="1400" i="1" dirty="0">
                <a:solidFill>
                  <a:srgbClr val="404040"/>
                </a:solidFill>
              </a:rPr>
              <a:t>          1-L’avis juridique recommande d’abroger l’article 6.3 car l’encadrement légal de l’écoulement des eaux est ainsi prévu à l’article 979 du Code civil </a:t>
            </a:r>
          </a:p>
          <a:p>
            <a:pPr marL="982663" lvl="1" indent="-138113" algn="just">
              <a:buNone/>
            </a:pPr>
            <a:r>
              <a:rPr lang="fr-CA" sz="1400" i="1" dirty="0">
                <a:solidFill>
                  <a:srgbClr val="404040"/>
                </a:solidFill>
              </a:rPr>
              <a:t>2-La Municipalité n’a aucune obligation de maintenir cet article ni d’intervenir dans une démarche privée entre voisins</a:t>
            </a:r>
          </a:p>
          <a:p>
            <a:pPr marL="1522413" lvl="1" indent="-677863" algn="just">
              <a:buNone/>
            </a:pPr>
            <a:r>
              <a:rPr lang="fr-CA" sz="1400" i="1" dirty="0">
                <a:solidFill>
                  <a:srgbClr val="404040"/>
                </a:solidFill>
              </a:rPr>
              <a:t>3-Les municipalités n’appliquent pas le Code civil 	</a:t>
            </a:r>
          </a:p>
          <a:p>
            <a:pPr marL="400050" lvl="1" indent="0">
              <a:buNone/>
            </a:pPr>
            <a:endParaRPr lang="fr-CA" sz="1400" b="1" dirty="0">
              <a:solidFill>
                <a:srgbClr val="404040"/>
              </a:solidFill>
            </a:endParaRPr>
          </a:p>
          <a:p>
            <a:pPr marL="914400" lvl="1" indent="-514350" algn="just">
              <a:buFont typeface="+mj-lt"/>
              <a:buAutoNum type="arabicPeriod" startAt="2"/>
            </a:pPr>
            <a:r>
              <a:rPr lang="fr-CA" sz="1400" b="1" dirty="0">
                <a:solidFill>
                  <a:srgbClr val="404040"/>
                </a:solidFill>
              </a:rPr>
              <a:t>SECTEURS VISÉS : Toutes les zones du territoire municipal</a:t>
            </a:r>
            <a:r>
              <a:rPr lang="fr-CA" sz="1400" dirty="0">
                <a:solidFill>
                  <a:srgbClr val="404040"/>
                </a:solidFill>
              </a:rPr>
              <a:t>.</a:t>
            </a:r>
          </a:p>
          <a:p>
            <a:pPr marL="400050" lvl="1" indent="0" algn="just">
              <a:buNone/>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84EFA89-E74A-77E8-2850-17D667DF50B8}"/>
              </a:ext>
            </a:extLst>
          </p:cNvPr>
          <p:cNvSpPr>
            <a:spLocks noGrp="1"/>
          </p:cNvSpPr>
          <p:nvPr>
            <p:ph type="sldNum" sz="quarter" idx="12"/>
          </p:nvPr>
        </p:nvSpPr>
        <p:spPr/>
        <p:txBody>
          <a:bodyPr/>
          <a:lstStyle/>
          <a:p>
            <a:fld id="{73B850FF-6169-4056-8077-06FFA93A5366}" type="slidenum">
              <a:rPr lang="en-US" smtClean="0"/>
              <a:pPr/>
              <a:t>7</a:t>
            </a:fld>
            <a:endParaRPr lang="en-US" dirty="0"/>
          </a:p>
        </p:txBody>
      </p:sp>
    </p:spTree>
    <p:extLst>
      <p:ext uri="{BB962C8B-B14F-4D97-AF65-F5344CB8AC3E}">
        <p14:creationId xmlns:p14="http://schemas.microsoft.com/office/powerpoint/2010/main" val="1793735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6F98C-C630-6B89-55AF-C1DACAB6C16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9577064-58B4-1ADB-721A-448961BF4534}"/>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lang="fr-CA" sz="1600" dirty="0">
                <a:solidFill>
                  <a:srgbClr val="EBEBEB"/>
                </a:solidFill>
              </a:rPr>
            </a:br>
            <a:r>
              <a:rPr lang="fr-CA" sz="1600" b="1" u="sng" dirty="0">
                <a:solidFill>
                  <a:srgbClr val="EBEBEB"/>
                </a:solidFill>
              </a:rPr>
              <a:t>PRÉSENTATION  DU PROJET DE RÈGLEMENT NO. 602: </a:t>
            </a:r>
            <a:endParaRPr lang="fr-CA" b="1" u="sng" dirty="0"/>
          </a:p>
        </p:txBody>
      </p:sp>
      <p:sp>
        <p:nvSpPr>
          <p:cNvPr id="3" name="Espace réservé du contenu 2">
            <a:extLst>
              <a:ext uri="{FF2B5EF4-FFF2-40B4-BE49-F238E27FC236}">
                <a16:creationId xmlns:a16="http://schemas.microsoft.com/office/drawing/2014/main" id="{BF0247B1-049A-ED20-9CDA-5502088DD893}"/>
              </a:ext>
            </a:extLst>
          </p:cNvPr>
          <p:cNvSpPr>
            <a:spLocks noGrp="1"/>
          </p:cNvSpPr>
          <p:nvPr>
            <p:ph idx="1"/>
          </p:nvPr>
        </p:nvSpPr>
        <p:spPr>
          <a:xfrm>
            <a:off x="1154954" y="2381534"/>
            <a:ext cx="8825659" cy="3638266"/>
          </a:xfrm>
        </p:spPr>
        <p:txBody>
          <a:bodyPr>
            <a:normAutofit fontScale="92500" lnSpcReduction="20000"/>
          </a:bodyPr>
          <a:lstStyle/>
          <a:p>
            <a:pPr marL="514350" indent="-514350">
              <a:buFont typeface="+mj-lt"/>
              <a:buAutoNum type="arabicPeriod" startAt="2"/>
            </a:pPr>
            <a:r>
              <a:rPr lang="fr-CA" dirty="0">
                <a:solidFill>
                  <a:srgbClr val="404040"/>
                </a:solidFill>
              </a:rPr>
              <a:t>SUITE DE LA PRÉSENTATION  DU PROJET DE RÈGLEMENT NO. 602 :</a:t>
            </a:r>
          </a:p>
          <a:p>
            <a:pPr marL="0" indent="0">
              <a:buNone/>
            </a:pPr>
            <a:r>
              <a:rPr lang="fr-CA" b="1" u="sng" dirty="0"/>
              <a:t>ARTICLE 1</a:t>
            </a:r>
            <a:endParaRPr lang="fr-CA" dirty="0"/>
          </a:p>
          <a:p>
            <a:pPr marL="0" indent="0">
              <a:buNone/>
            </a:pPr>
            <a:r>
              <a:rPr lang="fr-CA" b="1" dirty="0"/>
              <a:t> </a:t>
            </a:r>
            <a:r>
              <a:rPr lang="fr-CA" dirty="0"/>
              <a:t>Les attendus font partie intégrante du règlement.</a:t>
            </a:r>
          </a:p>
          <a:p>
            <a:pPr marL="800100" lvl="2" indent="0">
              <a:buNone/>
            </a:pPr>
            <a:endParaRPr lang="fr-CA" sz="1000" dirty="0">
              <a:solidFill>
                <a:srgbClr val="404040"/>
              </a:solidFill>
            </a:endParaRPr>
          </a:p>
          <a:p>
            <a:pPr marL="0" indent="0">
              <a:buNone/>
            </a:pPr>
            <a:r>
              <a:rPr lang="fr-CA" b="1" u="sng" dirty="0"/>
              <a:t>ARTICLE 2</a:t>
            </a:r>
            <a:endParaRPr lang="fr-CA" sz="2000" dirty="0"/>
          </a:p>
          <a:p>
            <a:pPr marL="0" indent="0">
              <a:buNone/>
            </a:pPr>
            <a:r>
              <a:rPr lang="fr-CA" dirty="0"/>
              <a:t> L’article 6.3 </a:t>
            </a:r>
            <a:r>
              <a:rPr lang="fr-CA" i="1" dirty="0"/>
              <a:t>Égouttement des eaux </a:t>
            </a:r>
            <a:r>
              <a:rPr lang="fr-CA" dirty="0"/>
              <a:t>est abrogé.</a:t>
            </a:r>
          </a:p>
          <a:p>
            <a:pPr marL="0" indent="0">
              <a:buNone/>
            </a:pPr>
            <a:r>
              <a:rPr lang="fr-CA" dirty="0"/>
              <a:t> </a:t>
            </a:r>
          </a:p>
          <a:p>
            <a:pPr marL="0" indent="0">
              <a:buNone/>
            </a:pPr>
            <a:r>
              <a:rPr lang="fr-CA" dirty="0"/>
              <a:t>À la page où se retrouve l’article 6.3 il sera possible de lire dorénavant : </a:t>
            </a:r>
          </a:p>
          <a:p>
            <a:pPr marL="0" indent="0">
              <a:buNone/>
            </a:pPr>
            <a:r>
              <a:rPr lang="fr-CA" dirty="0"/>
              <a:t> </a:t>
            </a:r>
          </a:p>
          <a:p>
            <a:pPr marL="0" indent="0">
              <a:buNone/>
            </a:pPr>
            <a:r>
              <a:rPr lang="fr-CA" b="1" dirty="0"/>
              <a:t>6.3 Égouttement des eaux </a:t>
            </a:r>
            <a:endParaRPr lang="fr-CA" dirty="0"/>
          </a:p>
          <a:p>
            <a:pPr marL="0" indent="0">
              <a:buNone/>
            </a:pPr>
            <a:r>
              <a:rPr lang="fr-CA" dirty="0"/>
              <a:t>Abrogé, Règlement 602, en vigueur le jour mois 2026</a:t>
            </a: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CFD4484-3CCF-BFF5-4FCD-ABF2358ECD02}"/>
              </a:ext>
            </a:extLst>
          </p:cNvPr>
          <p:cNvSpPr>
            <a:spLocks noGrp="1"/>
          </p:cNvSpPr>
          <p:nvPr>
            <p:ph type="sldNum" sz="quarter" idx="12"/>
          </p:nvPr>
        </p:nvSpPr>
        <p:spPr/>
        <p:txBody>
          <a:bodyPr/>
          <a:lstStyle/>
          <a:p>
            <a:fld id="{73B850FF-6169-4056-8077-06FFA93A5366}" type="slidenum">
              <a:rPr lang="en-US" smtClean="0"/>
              <a:pPr/>
              <a:t>8</a:t>
            </a:fld>
            <a:endParaRPr lang="en-US" dirty="0"/>
          </a:p>
        </p:txBody>
      </p:sp>
    </p:spTree>
    <p:extLst>
      <p:ext uri="{BB962C8B-B14F-4D97-AF65-F5344CB8AC3E}">
        <p14:creationId xmlns:p14="http://schemas.microsoft.com/office/powerpoint/2010/main" val="176728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0BFC7-3BC2-F31D-F745-0B34271742C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E29A1A7-685F-7D44-B274-D8BB013319F4}"/>
              </a:ext>
            </a:extLst>
          </p:cNvPr>
          <p:cNvSpPr>
            <a:spLocks noGrp="1"/>
          </p:cNvSpPr>
          <p:nvPr>
            <p:ph type="title"/>
          </p:nvPr>
        </p:nvSpPr>
        <p:spPr/>
        <p:txBody>
          <a:bodyPr/>
          <a:lstStyle/>
          <a:p>
            <a:pPr algn="ctr"/>
            <a:r>
              <a:rPr lang="fr-FR" sz="900" dirty="0">
                <a:solidFill>
                  <a:srgbClr val="EBEBEB"/>
                </a:solidFill>
              </a:rPr>
              <a:t>LE PROJET DE RÈGLEMENT NO. 602</a:t>
            </a:r>
            <a:br>
              <a:rPr lang="fr-CA" sz="1000" dirty="0">
                <a:solidFill>
                  <a:srgbClr val="EBEBEB"/>
                </a:solidFill>
              </a:rPr>
            </a:br>
            <a:r>
              <a:rPr lang="fr-CA" sz="1000" b="1" dirty="0">
                <a:solidFill>
                  <a:srgbClr val="EBEBEB"/>
                </a:solidFill>
              </a:rPr>
              <a:t>ABROGATION DE L’ARTICLE 6.3 </a:t>
            </a:r>
            <a:r>
              <a:rPr lang="fr-CA" sz="1000" b="1" i="1" dirty="0">
                <a:solidFill>
                  <a:srgbClr val="EBEBEB"/>
                </a:solidFill>
              </a:rPr>
              <a:t>ÉGOUTTEMENT DES EAUX</a:t>
            </a:r>
            <a:br>
              <a:rPr lang="fr-CA" sz="1000" dirty="0">
                <a:solidFill>
                  <a:srgbClr val="EBEBEB"/>
                </a:solidFill>
              </a:rPr>
            </a:br>
            <a:r>
              <a:rPr lang="fr-CA" sz="1000" dirty="0">
                <a:solidFill>
                  <a:srgbClr val="EBEBEB"/>
                </a:solidFill>
              </a:rPr>
              <a:t>(TERRITOIRE MUNICIPAL COMPLET) </a:t>
            </a:r>
            <a:br>
              <a:rPr lang="fr-CA" sz="1600" dirty="0">
                <a:solidFill>
                  <a:srgbClr val="EBEBEB"/>
                </a:solidFill>
              </a:rPr>
            </a:br>
            <a:r>
              <a:rPr lang="fr-CA" sz="1600" b="1" u="sng" dirty="0">
                <a:solidFill>
                  <a:srgbClr val="EBEBEB"/>
                </a:solidFill>
              </a:rPr>
              <a:t>PRÉSENTATION  DU PROJET DE RÈGLEMENT NO. 602: </a:t>
            </a:r>
            <a:endParaRPr lang="fr-CA" b="1" u="sng" dirty="0"/>
          </a:p>
        </p:txBody>
      </p:sp>
      <p:sp>
        <p:nvSpPr>
          <p:cNvPr id="3" name="Espace réservé du contenu 2">
            <a:extLst>
              <a:ext uri="{FF2B5EF4-FFF2-40B4-BE49-F238E27FC236}">
                <a16:creationId xmlns:a16="http://schemas.microsoft.com/office/drawing/2014/main" id="{D365CCDC-9163-C72B-6D86-64AB19AB3AE2}"/>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sz="2400" dirty="0">
                <a:solidFill>
                  <a:srgbClr val="404040"/>
                </a:solidFill>
              </a:rPr>
              <a:t>FIN DE LA PRÉSENTATION  DU PROJET DE RÈGLEMENT NO. 602 </a:t>
            </a:r>
          </a:p>
          <a:p>
            <a:pPr marL="400050" lvl="1" indent="0">
              <a:buNone/>
            </a:pPr>
            <a:r>
              <a:rPr lang="fr-CA" sz="2600" b="1" dirty="0">
                <a:solidFill>
                  <a:srgbClr val="404040"/>
                </a:solidFill>
              </a:rPr>
              <a:t>Questions ou commentaires</a:t>
            </a:r>
          </a:p>
          <a:p>
            <a:pPr marL="400050" lvl="1" indent="0">
              <a:buNone/>
            </a:pPr>
            <a:endParaRPr lang="fr-CA" sz="1200" b="1" dirty="0">
              <a:solidFill>
                <a:srgbClr val="404040"/>
              </a:solidFill>
            </a:endParaRPr>
          </a:p>
          <a:p>
            <a:pPr marL="800100" lvl="2" indent="0">
              <a:buNone/>
            </a:pPr>
            <a:endParaRPr lang="fr-CA" dirty="0"/>
          </a:p>
          <a:p>
            <a:pPr marL="1314450" lvl="2" indent="-514350">
              <a:buFont typeface="+mj-lt"/>
              <a:buAutoNum type="arabicPeriod"/>
            </a:pPr>
            <a:r>
              <a:rPr lang="fr-CA" sz="1000" dirty="0">
                <a:solidFill>
                  <a:srgbClr val="404040"/>
                </a:solidFill>
              </a:rPr>
              <a:t> </a:t>
            </a:r>
            <a:endParaRPr lang="fr-CA" sz="8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0B0C978-2037-D5AD-E996-75DA3376BE84}"/>
              </a:ext>
            </a:extLst>
          </p:cNvPr>
          <p:cNvSpPr>
            <a:spLocks noGrp="1"/>
          </p:cNvSpPr>
          <p:nvPr>
            <p:ph type="sldNum" sz="quarter" idx="12"/>
          </p:nvPr>
        </p:nvSpPr>
        <p:spPr/>
        <p:txBody>
          <a:bodyPr/>
          <a:lstStyle/>
          <a:p>
            <a:fld id="{73B850FF-6169-4056-8077-06FFA93A5366}" type="slidenum">
              <a:rPr lang="en-US" smtClean="0"/>
              <a:pPr/>
              <a:t>9</a:t>
            </a:fld>
            <a:endParaRPr lang="en-US" dirty="0"/>
          </a:p>
        </p:txBody>
      </p:sp>
    </p:spTree>
    <p:extLst>
      <p:ext uri="{BB962C8B-B14F-4D97-AF65-F5344CB8AC3E}">
        <p14:creationId xmlns:p14="http://schemas.microsoft.com/office/powerpoint/2010/main" val="798593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C7F91A-E4FD-CA98-5A9A-D00914A03262}"/>
            </a:ext>
          </a:extLst>
        </p:cNvPr>
        <p:cNvGrpSpPr/>
        <p:nvPr/>
      </p:nvGrpSpPr>
      <p:grpSpPr>
        <a:xfrm>
          <a:off x="0" y="0"/>
          <a:ext cx="0" cy="0"/>
          <a:chOff x="0" y="0"/>
          <a:chExt cx="0" cy="0"/>
        </a:xfrm>
      </p:grpSpPr>
      <p:pic>
        <p:nvPicPr>
          <p:cNvPr id="22" name="Picture 3" descr="Un concept génétique abstrait">
            <a:extLst>
              <a:ext uri="{FF2B5EF4-FFF2-40B4-BE49-F238E27FC236}">
                <a16:creationId xmlns:a16="http://schemas.microsoft.com/office/drawing/2014/main" id="{689633ED-69D4-7B86-6055-B40521D5F863}"/>
              </a:ext>
            </a:extLst>
          </p:cNvPr>
          <p:cNvPicPr>
            <a:picLocks noChangeAspect="1"/>
          </p:cNvPicPr>
          <p:nvPr/>
        </p:nvPicPr>
        <p:blipFill>
          <a:blip r:embed="rId2">
            <a:alphaModFix amt="70000"/>
          </a:blip>
          <a:srcRect t="25612" r="-1" b="18134"/>
          <a:stretch/>
        </p:blipFill>
        <p:spPr>
          <a:xfrm>
            <a:off x="20" y="10"/>
            <a:ext cx="12188932" cy="6856614"/>
          </a:xfrm>
          <a:prstGeom prst="rect">
            <a:avLst/>
          </a:prstGeom>
        </p:spPr>
      </p:pic>
      <p:sp>
        <p:nvSpPr>
          <p:cNvPr id="2" name="Titre 1">
            <a:extLst>
              <a:ext uri="{FF2B5EF4-FFF2-40B4-BE49-F238E27FC236}">
                <a16:creationId xmlns:a16="http://schemas.microsoft.com/office/drawing/2014/main" id="{09255B0B-596E-D9CF-9945-208C8C68043D}"/>
              </a:ext>
            </a:extLst>
          </p:cNvPr>
          <p:cNvSpPr>
            <a:spLocks noGrp="1"/>
          </p:cNvSpPr>
          <p:nvPr>
            <p:ph type="ctrTitle"/>
          </p:nvPr>
        </p:nvSpPr>
        <p:spPr>
          <a:xfrm>
            <a:off x="996275" y="731604"/>
            <a:ext cx="10190071" cy="2215782"/>
          </a:xfrm>
        </p:spPr>
        <p:txBody>
          <a:bodyPr anchor="b">
            <a:normAutofit fontScale="90000"/>
          </a:bodyPr>
          <a:lstStyle/>
          <a:p>
            <a:r>
              <a:rPr lang="fr-FR" sz="5200" dirty="0">
                <a:solidFill>
                  <a:srgbClr val="FFFFFF"/>
                </a:solidFill>
              </a:rPr>
              <a:t>CONSULTATIONS PUBLIQUES </a:t>
            </a:r>
            <a:br>
              <a:rPr lang="fr-FR" sz="5200" dirty="0">
                <a:solidFill>
                  <a:srgbClr val="FFFFFF"/>
                </a:solidFill>
              </a:rPr>
            </a:br>
            <a:r>
              <a:rPr lang="fr-FR" sz="5200" dirty="0">
                <a:solidFill>
                  <a:srgbClr val="FFFFFF"/>
                </a:solidFill>
              </a:rPr>
              <a:t>MUNICIPALITÉ DE ST-BONIFACE</a:t>
            </a:r>
            <a:br>
              <a:rPr lang="fr-FR" sz="5200" dirty="0">
                <a:solidFill>
                  <a:srgbClr val="FFFFFF"/>
                </a:solidFill>
              </a:rPr>
            </a:br>
            <a:r>
              <a:rPr lang="fr-FR" sz="5200" dirty="0">
                <a:solidFill>
                  <a:srgbClr val="FFFFFF"/>
                </a:solidFill>
              </a:rPr>
              <a:t>mercredi le 20 mai 2026 – 18h30</a:t>
            </a:r>
            <a:endParaRPr lang="fr-CA" sz="5200" dirty="0">
              <a:solidFill>
                <a:srgbClr val="FFFFFF"/>
              </a:solidFill>
            </a:endParaRPr>
          </a:p>
        </p:txBody>
      </p:sp>
      <p:sp>
        <p:nvSpPr>
          <p:cNvPr id="3" name="Sous-titre 2">
            <a:extLst>
              <a:ext uri="{FF2B5EF4-FFF2-40B4-BE49-F238E27FC236}">
                <a16:creationId xmlns:a16="http://schemas.microsoft.com/office/drawing/2014/main" id="{589AD1F5-A691-381A-E175-4D7A0A447624}"/>
              </a:ext>
            </a:extLst>
          </p:cNvPr>
          <p:cNvSpPr>
            <a:spLocks noGrp="1"/>
          </p:cNvSpPr>
          <p:nvPr>
            <p:ph type="subTitle" idx="1"/>
          </p:nvPr>
        </p:nvSpPr>
        <p:spPr>
          <a:xfrm>
            <a:off x="1218708" y="3178206"/>
            <a:ext cx="9781327" cy="2948191"/>
          </a:xfrm>
        </p:spPr>
        <p:txBody>
          <a:bodyPr anchor="t">
            <a:normAutofit fontScale="85000" lnSpcReduction="20000"/>
          </a:bodyPr>
          <a:lstStyle/>
          <a:p>
            <a:pPr marL="541338" indent="-541338"/>
            <a:endParaRPr lang="fr-FR" sz="4000" dirty="0">
              <a:solidFill>
                <a:srgbClr val="FFFFFF"/>
              </a:solidFill>
            </a:endParaRPr>
          </a:p>
          <a:p>
            <a:pPr marL="541338" indent="-541338"/>
            <a:r>
              <a:rPr lang="fr-FR" sz="4000" dirty="0">
                <a:solidFill>
                  <a:srgbClr val="FFFFFF"/>
                </a:solidFill>
              </a:rPr>
              <a:t>2- le premier projet de règlement no 603</a:t>
            </a:r>
          </a:p>
          <a:p>
            <a:pPr marL="531813" indent="-531813"/>
            <a:r>
              <a:rPr lang="fr-FR" sz="4000" dirty="0">
                <a:solidFill>
                  <a:srgbClr val="FFFFFF"/>
                </a:solidFill>
              </a:rPr>
              <a:t>    zoneS 309 et 317 – modificationS des limites des zones et de la grille de spécifications de la zone 317 : passage de 2 à 4 logements au maximum </a:t>
            </a:r>
            <a:endParaRPr lang="fr-CA" sz="2200" dirty="0">
              <a:solidFill>
                <a:srgbClr val="FFFFFF"/>
              </a:solidFill>
            </a:endParaRPr>
          </a:p>
        </p:txBody>
      </p:sp>
      <p:sp>
        <p:nvSpPr>
          <p:cNvPr id="4" name="Espace réservé du numéro de diapositive 3">
            <a:extLst>
              <a:ext uri="{FF2B5EF4-FFF2-40B4-BE49-F238E27FC236}">
                <a16:creationId xmlns:a16="http://schemas.microsoft.com/office/drawing/2014/main" id="{EB38E573-FEE0-D534-E876-B005C9AD2920}"/>
              </a:ext>
            </a:extLst>
          </p:cNvPr>
          <p:cNvSpPr>
            <a:spLocks noGrp="1"/>
          </p:cNvSpPr>
          <p:nvPr>
            <p:ph type="sldNum" sz="quarter" idx="12"/>
          </p:nvPr>
        </p:nvSpPr>
        <p:spPr/>
        <p:txBody>
          <a:bodyPr/>
          <a:lstStyle/>
          <a:p>
            <a:fld id="{73B850FF-6169-4056-8077-06FFA93A5366}" type="slidenum">
              <a:rPr lang="en-US" smtClean="0"/>
              <a:pPr/>
              <a:t>10</a:t>
            </a:fld>
            <a:endParaRPr lang="en-US" dirty="0"/>
          </a:p>
        </p:txBody>
      </p:sp>
    </p:spTree>
    <p:extLst>
      <p:ext uri="{BB962C8B-B14F-4D97-AF65-F5344CB8AC3E}">
        <p14:creationId xmlns:p14="http://schemas.microsoft.com/office/powerpoint/2010/main" val="3953438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40E029-9877-383C-3E23-042C59A269E4}"/>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79B2ABE3-9D7F-0F91-5080-490C82B25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5">
            <a:extLst>
              <a:ext uri="{FF2B5EF4-FFF2-40B4-BE49-F238E27FC236}">
                <a16:creationId xmlns:a16="http://schemas.microsoft.com/office/drawing/2014/main" id="{302A07C6-E7B9-3189-B52B-FA1009925A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18" name="Freeform: Shape 11">
            <a:extLst>
              <a:ext uri="{FF2B5EF4-FFF2-40B4-BE49-F238E27FC236}">
                <a16:creationId xmlns:a16="http://schemas.microsoft.com/office/drawing/2014/main" id="{1D6699CA-9034-9E7D-2847-B4F85E42CD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12192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dirty="0"/>
          </a:p>
        </p:txBody>
      </p:sp>
      <p:sp>
        <p:nvSpPr>
          <p:cNvPr id="14" name="Rectangle 13">
            <a:extLst>
              <a:ext uri="{FF2B5EF4-FFF2-40B4-BE49-F238E27FC236}">
                <a16:creationId xmlns:a16="http://schemas.microsoft.com/office/drawing/2014/main" id="{CB97B2B3-92CF-3438-8A40-1B4D3C10B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fr-CA" dirty="0"/>
          </a:p>
        </p:txBody>
      </p:sp>
      <p:sp>
        <p:nvSpPr>
          <p:cNvPr id="16" name="Freeform 5">
            <a:extLst>
              <a:ext uri="{FF2B5EF4-FFF2-40B4-BE49-F238E27FC236}">
                <a16:creationId xmlns:a16="http://schemas.microsoft.com/office/drawing/2014/main" id="{DA6A9CD8-3C42-A0A3-8DB8-161A4BA25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accent1"/>
          </a:solidFill>
          <a:ln>
            <a:noFill/>
          </a:ln>
        </p:spPr>
        <p:txBody>
          <a:bodyPr/>
          <a:lstStyle/>
          <a:p>
            <a:endParaRPr lang="fr-CA" dirty="0"/>
          </a:p>
        </p:txBody>
      </p:sp>
      <p:sp>
        <p:nvSpPr>
          <p:cNvPr id="2" name="Titre 1">
            <a:extLst>
              <a:ext uri="{FF2B5EF4-FFF2-40B4-BE49-F238E27FC236}">
                <a16:creationId xmlns:a16="http://schemas.microsoft.com/office/drawing/2014/main" id="{BDF02CE9-97CA-04C8-813E-E7EF8B47099A}"/>
              </a:ext>
            </a:extLst>
          </p:cNvPr>
          <p:cNvSpPr>
            <a:spLocks noGrp="1"/>
          </p:cNvSpPr>
          <p:nvPr>
            <p:ph type="title"/>
          </p:nvPr>
        </p:nvSpPr>
        <p:spPr>
          <a:xfrm>
            <a:off x="1683171" y="838200"/>
            <a:ext cx="8825659" cy="977902"/>
          </a:xfrm>
        </p:spPr>
        <p:txBody>
          <a:bodyPr>
            <a:normAutofit fontScale="90000"/>
          </a:bodyPr>
          <a:lstStyle/>
          <a:p>
            <a:pPr algn="ctr">
              <a:lnSpc>
                <a:spcPct val="90000"/>
              </a:lnSpc>
            </a:pPr>
            <a:r>
              <a:rPr lang="fr-FR" sz="1200" dirty="0">
                <a:solidFill>
                  <a:srgbClr val="EBEBEB"/>
                </a:solidFill>
              </a:rPr>
              <a:t>MODIFICATION PAR LE PROJET DE RÈGLEMENT NO. 603</a:t>
            </a:r>
            <a:br>
              <a:rPr lang="fr-CA" sz="1400" dirty="0">
                <a:solidFill>
                  <a:srgbClr val="EBEBEB"/>
                </a:solidFill>
              </a:rPr>
            </a:br>
            <a:r>
              <a:rPr lang="fr-CA" sz="1400" dirty="0">
                <a:solidFill>
                  <a:srgbClr val="EBEBEB"/>
                </a:solidFill>
              </a:rPr>
              <a:t> </a:t>
            </a:r>
            <a:r>
              <a:rPr lang="fr-CA" sz="1400" b="1" dirty="0">
                <a:solidFill>
                  <a:srgbClr val="EBEBEB"/>
                </a:solidFill>
              </a:rPr>
              <a:t>ZONES 309 ET 317 – MODIFICATIONS DES LIMITES DES 2 ZONES ET DE LA </a:t>
            </a:r>
            <a:br>
              <a:rPr lang="fr-CA" sz="1400" b="1" dirty="0">
                <a:solidFill>
                  <a:srgbClr val="EBEBEB"/>
                </a:solidFill>
              </a:rPr>
            </a:br>
            <a:r>
              <a:rPr lang="fr-CA" sz="1400" b="1" dirty="0">
                <a:solidFill>
                  <a:srgbClr val="EBEBEB"/>
                </a:solidFill>
              </a:rPr>
              <a:t>GRILLE DE SPÉCIFIACATIONS DE LA ZONE 317 : </a:t>
            </a:r>
            <a:br>
              <a:rPr lang="fr-CA" sz="1400" b="1" dirty="0">
                <a:solidFill>
                  <a:srgbClr val="EBEBEB"/>
                </a:solidFill>
              </a:rPr>
            </a:br>
            <a:r>
              <a:rPr lang="fr-CA" sz="1400" b="1" dirty="0">
                <a:solidFill>
                  <a:srgbClr val="EBEBEB"/>
                </a:solidFill>
              </a:rPr>
              <a:t>PASSAGE DE 2 À 4 LOGEMENTS AU MAXIMUM </a:t>
            </a:r>
            <a:br>
              <a:rPr lang="fr-CA" sz="1400" dirty="0">
                <a:solidFill>
                  <a:srgbClr val="EBEBEB"/>
                </a:solidFill>
              </a:rPr>
            </a:br>
            <a:r>
              <a:rPr lang="fr-CA" sz="1400" b="0" dirty="0">
                <a:solidFill>
                  <a:srgbClr val="EBEBEB"/>
                </a:solidFill>
              </a:rPr>
              <a:t> </a:t>
            </a:r>
          </a:p>
        </p:txBody>
      </p:sp>
      <p:sp>
        <p:nvSpPr>
          <p:cNvPr id="3" name="Espace réservé du contenu 2">
            <a:extLst>
              <a:ext uri="{FF2B5EF4-FFF2-40B4-BE49-F238E27FC236}">
                <a16:creationId xmlns:a16="http://schemas.microsoft.com/office/drawing/2014/main" id="{DD3E6EC5-DAA6-AC06-1248-5E30E6AD1283}"/>
              </a:ext>
            </a:extLst>
          </p:cNvPr>
          <p:cNvSpPr>
            <a:spLocks noGrp="1"/>
          </p:cNvSpPr>
          <p:nvPr>
            <p:ph idx="1"/>
          </p:nvPr>
        </p:nvSpPr>
        <p:spPr>
          <a:xfrm>
            <a:off x="1683171" y="2352676"/>
            <a:ext cx="8825659" cy="3667124"/>
          </a:xfrm>
        </p:spPr>
        <p:txBody>
          <a:bodyPr>
            <a:normAutofit fontScale="85000" lnSpcReduction="20000"/>
          </a:bodyPr>
          <a:lstStyle/>
          <a:p>
            <a:r>
              <a:rPr lang="fr-FR" sz="2000" b="1" dirty="0">
                <a:solidFill>
                  <a:srgbClr val="404040"/>
                </a:solidFill>
              </a:rPr>
              <a:t>ORDRE DE PRÉSENTATION DE LA CONSULTATION PUBLIQUE :</a:t>
            </a:r>
          </a:p>
          <a:p>
            <a:pPr marL="514350" indent="-514350" algn="just">
              <a:buFont typeface="+mj-lt"/>
              <a:buAutoNum type="arabicPeriod"/>
            </a:pPr>
            <a:r>
              <a:rPr lang="fr-CA" sz="2000" dirty="0">
                <a:solidFill>
                  <a:srgbClr val="404040"/>
                </a:solidFill>
              </a:rPr>
              <a:t>PROCESSUS DE MODIFICATION D’UN RÈGLEMENT DE ZONAGE EN VERTU DE LA </a:t>
            </a:r>
            <a:r>
              <a:rPr lang="fr-CA" sz="2000" i="1" dirty="0">
                <a:solidFill>
                  <a:srgbClr val="404040"/>
                </a:solidFill>
              </a:rPr>
              <a:t>LOI SUR L’AMÉNAGEMENT ET L’URBANISME (LAU) avec procédure d’approbation des personnes habiles à voter :</a:t>
            </a:r>
          </a:p>
          <a:p>
            <a:pPr marL="914400" lvl="1" indent="-514350">
              <a:buFont typeface="+mj-lt"/>
              <a:buAutoNum type="arabicPeriod"/>
            </a:pPr>
            <a:r>
              <a:rPr lang="fr-CA" sz="1200" dirty="0">
                <a:solidFill>
                  <a:srgbClr val="404040"/>
                </a:solidFill>
              </a:rPr>
              <a:t>LES PROJETS, CONSULTATION, APPROBATIONS PAR LES CITOYENS ET LA MRC, L’ENTRÉE EN VIGUEUR;</a:t>
            </a:r>
          </a:p>
          <a:p>
            <a:pPr marL="514350" indent="-514350">
              <a:buFont typeface="+mj-lt"/>
              <a:buAutoNum type="arabicPeriod"/>
            </a:pPr>
            <a:r>
              <a:rPr lang="fr-CA" sz="2000" dirty="0">
                <a:solidFill>
                  <a:srgbClr val="404040"/>
                </a:solidFill>
              </a:rPr>
              <a:t>PRÉSENTATION DU PROJET DE RÈGLEMENT NO. </a:t>
            </a:r>
            <a:r>
              <a:rPr lang="fr-CA" sz="2000">
                <a:solidFill>
                  <a:srgbClr val="404040"/>
                </a:solidFill>
              </a:rPr>
              <a:t>603 </a:t>
            </a:r>
            <a:r>
              <a:rPr lang="fr-CA" sz="2000" dirty="0">
                <a:solidFill>
                  <a:srgbClr val="404040"/>
                </a:solidFill>
              </a:rPr>
              <a:t>:</a:t>
            </a:r>
          </a:p>
          <a:p>
            <a:pPr marL="914400" lvl="1" indent="-514350">
              <a:buFont typeface="+mj-lt"/>
              <a:buAutoNum type="arabicPeriod"/>
            </a:pPr>
            <a:r>
              <a:rPr lang="fr-CA" sz="1400" dirty="0">
                <a:solidFill>
                  <a:srgbClr val="404040"/>
                </a:solidFill>
              </a:rPr>
              <a:t>SECTEUR VISÉ;</a:t>
            </a:r>
          </a:p>
          <a:p>
            <a:pPr marL="914400" lvl="1" indent="-514350">
              <a:buFont typeface="+mj-lt"/>
              <a:buAutoNum type="arabicPeriod"/>
            </a:pPr>
            <a:r>
              <a:rPr lang="fr-CA" sz="1400" dirty="0">
                <a:solidFill>
                  <a:srgbClr val="404040"/>
                </a:solidFill>
              </a:rPr>
              <a:t>OBJECTIFS ET CONSÉQUENCES DE LA MODIFICATION.</a:t>
            </a:r>
          </a:p>
          <a:p>
            <a:pPr marL="514350" indent="-514350" algn="just">
              <a:buFont typeface="+mj-lt"/>
              <a:buAutoNum type="arabicPeriod"/>
            </a:pPr>
            <a:r>
              <a:rPr lang="fr-CA" sz="2000" dirty="0">
                <a:solidFill>
                  <a:srgbClr val="404040"/>
                </a:solidFill>
              </a:rPr>
              <a:t>IDENTIFICATION DES DISPOSITIONS POUVANT FAIRE L’OBJET D’UNE DEMANDE DE RÉFÉRENDUM DANS LE PROJET DE MODIFICATION ET LES ZONES CONCERNÉES.</a:t>
            </a:r>
          </a:p>
          <a:p>
            <a:pPr marL="514350" indent="-514350" algn="just">
              <a:buFont typeface="+mj-lt"/>
              <a:buAutoNum type="arabicPeriod"/>
            </a:pPr>
            <a:r>
              <a:rPr lang="fr-CA" sz="2000" dirty="0">
                <a:solidFill>
                  <a:srgbClr val="404040"/>
                </a:solidFill>
              </a:rPr>
              <a:t>PÉRIODE DE QUESTIONS, COMMENTAIRES ET AVIS SUR LE PROJET DE MODIFICATION.			</a:t>
            </a:r>
            <a:endParaRPr lang="fr-CA" sz="16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400" dirty="0">
              <a:solidFill>
                <a:srgbClr val="404040"/>
              </a:solidFill>
            </a:endParaRPr>
          </a:p>
          <a:p>
            <a:pPr marL="914400" lvl="1" indent="-514350">
              <a:buFont typeface="+mj-lt"/>
              <a:buAutoNum type="arabicPeriod"/>
            </a:pPr>
            <a:endParaRPr lang="fr-CA" sz="1800" dirty="0">
              <a:solidFill>
                <a:srgbClr val="404040"/>
              </a:solidFill>
            </a:endParaRPr>
          </a:p>
          <a:p>
            <a:pPr marL="914400" lvl="1" indent="-514350">
              <a:buFont typeface="+mj-lt"/>
              <a:buAutoNum type="arabicPeriod"/>
            </a:pPr>
            <a:endParaRPr lang="fr-CA" sz="18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a:p>
            <a:pPr marL="514350" indent="-514350">
              <a:buFont typeface="+mj-lt"/>
              <a:buAutoNum type="arabicPeriod"/>
            </a:pPr>
            <a:endParaRPr lang="fr-CA" sz="2000" dirty="0">
              <a:solidFill>
                <a:srgbClr val="404040"/>
              </a:solidFill>
            </a:endParaRPr>
          </a:p>
        </p:txBody>
      </p:sp>
      <p:sp>
        <p:nvSpPr>
          <p:cNvPr id="4" name="Espace réservé du numéro de diapositive 3">
            <a:extLst>
              <a:ext uri="{FF2B5EF4-FFF2-40B4-BE49-F238E27FC236}">
                <a16:creationId xmlns:a16="http://schemas.microsoft.com/office/drawing/2014/main" id="{8514D96B-AFC9-E72F-E17E-3EDA6E4ED6C9}"/>
              </a:ext>
            </a:extLst>
          </p:cNvPr>
          <p:cNvSpPr>
            <a:spLocks noGrp="1"/>
          </p:cNvSpPr>
          <p:nvPr>
            <p:ph type="sldNum" sz="quarter" idx="12"/>
          </p:nvPr>
        </p:nvSpPr>
        <p:spPr/>
        <p:txBody>
          <a:bodyPr/>
          <a:lstStyle/>
          <a:p>
            <a:fld id="{73B850FF-6169-4056-8077-06FFA93A5366}" type="slidenum">
              <a:rPr lang="en-US" smtClean="0"/>
              <a:pPr/>
              <a:t>11</a:t>
            </a:fld>
            <a:endParaRPr lang="en-US" dirty="0"/>
          </a:p>
        </p:txBody>
      </p:sp>
    </p:spTree>
    <p:extLst>
      <p:ext uri="{BB962C8B-B14F-4D97-AF65-F5344CB8AC3E}">
        <p14:creationId xmlns:p14="http://schemas.microsoft.com/office/powerpoint/2010/main" val="1603074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7A906-43DF-1E5A-5E9E-3B74657BB4AF}"/>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6307F558-B1CB-3FDB-0946-8A8463FB8807}"/>
              </a:ext>
            </a:extLst>
          </p:cNvPr>
          <p:cNvSpPr>
            <a:spLocks noGrp="1"/>
          </p:cNvSpPr>
          <p:nvPr>
            <p:ph idx="1"/>
          </p:nvPr>
        </p:nvSpPr>
        <p:spPr/>
        <p:txBody>
          <a:bodyPr>
            <a:normAutofit fontScale="92500" lnSpcReduction="10000"/>
          </a:bodyPr>
          <a:lstStyle/>
          <a:p>
            <a:pPr marL="514350" indent="-514350">
              <a:buFont typeface="+mj-lt"/>
              <a:buAutoNum type="arabicPeriod"/>
            </a:pPr>
            <a:r>
              <a:rPr lang="fr-CA" dirty="0">
                <a:solidFill>
                  <a:srgbClr val="404040"/>
                </a:solidFill>
              </a:rPr>
              <a:t>PROCESSUS DE MODIFICATION D’UN RÈGLEMENT DE ZONAGE EN VERTU DE LA </a:t>
            </a:r>
            <a:r>
              <a:rPr lang="fr-CA" i="1" dirty="0">
                <a:solidFill>
                  <a:srgbClr val="404040"/>
                </a:solidFill>
              </a:rPr>
              <a:t>LOI SUR L’AMÉNAGEMENT ET L’URBANISME (LAU)avec procédure d’approbation des personnes habiles à voter :</a:t>
            </a:r>
          </a:p>
          <a:p>
            <a:pPr marL="914400" lvl="1" indent="-514350" algn="just">
              <a:buFont typeface="+mj-lt"/>
              <a:buAutoNum type="arabicPeriod"/>
            </a:pPr>
            <a:r>
              <a:rPr lang="fr-CA" sz="1200" dirty="0">
                <a:solidFill>
                  <a:srgbClr val="404040"/>
                </a:solidFill>
              </a:rPr>
              <a:t>Adoption d’un premier (1</a:t>
            </a:r>
            <a:r>
              <a:rPr lang="fr-CA" sz="1200" baseline="30000" dirty="0">
                <a:solidFill>
                  <a:srgbClr val="404040"/>
                </a:solidFill>
              </a:rPr>
              <a:t>er</a:t>
            </a:r>
            <a:r>
              <a:rPr lang="fr-CA" sz="1200" dirty="0">
                <a:solidFill>
                  <a:srgbClr val="404040"/>
                </a:solidFill>
              </a:rPr>
              <a:t>) projet de règlement de modification :</a:t>
            </a:r>
          </a:p>
          <a:p>
            <a:pPr marL="1314450" lvl="2" indent="-514350" algn="just">
              <a:buFont typeface="+mj-lt"/>
              <a:buAutoNum type="arabicPeriod"/>
            </a:pPr>
            <a:r>
              <a:rPr lang="fr-CA" sz="1000" dirty="0">
                <a:solidFill>
                  <a:srgbClr val="404040"/>
                </a:solidFill>
              </a:rPr>
              <a:t>Adoption du 1</a:t>
            </a:r>
            <a:r>
              <a:rPr lang="fr-CA" sz="1000" baseline="30000" dirty="0">
                <a:solidFill>
                  <a:srgbClr val="404040"/>
                </a:solidFill>
              </a:rPr>
              <a:t>er</a:t>
            </a:r>
            <a:r>
              <a:rPr lang="fr-CA" sz="1000" dirty="0">
                <a:solidFill>
                  <a:srgbClr val="404040"/>
                </a:solidFill>
              </a:rPr>
              <a:t> projet no 603 le 5 mai 2026 par le Conseil municipal;</a:t>
            </a:r>
          </a:p>
          <a:p>
            <a:pPr marL="1314450" lvl="2" indent="-514350" algn="just">
              <a:buFont typeface="+mj-lt"/>
              <a:buAutoNum type="arabicPeriod"/>
            </a:pPr>
            <a:r>
              <a:rPr lang="fr-CA" sz="1000" dirty="0">
                <a:solidFill>
                  <a:srgbClr val="404040"/>
                </a:solidFill>
              </a:rPr>
              <a:t>Le projet contient une ou des dispositions propres à un règlement susceptible(s) d’approbation référendaire des  ZONES TOUCHÉES 309 ET 317 ET DES ZONES CONTIGUËS 303, 305, 308, 309, 317, 328, 330 ET 331 du territoire de la Municipalité;</a:t>
            </a:r>
          </a:p>
          <a:p>
            <a:pPr marL="1314450" lvl="2" indent="-514350" algn="just">
              <a:buFont typeface="+mj-lt"/>
              <a:buAutoNum type="arabicPeriod"/>
            </a:pPr>
            <a:r>
              <a:rPr lang="fr-CA" sz="1000" dirty="0">
                <a:solidFill>
                  <a:srgbClr val="404040"/>
                </a:solidFill>
              </a:rPr>
              <a:t>Transmission à la MRC du 1</a:t>
            </a:r>
            <a:r>
              <a:rPr lang="fr-CA" sz="1000" baseline="30000" dirty="0">
                <a:solidFill>
                  <a:srgbClr val="404040"/>
                </a:solidFill>
              </a:rPr>
              <a:t>er</a:t>
            </a:r>
            <a:r>
              <a:rPr lang="fr-CA" sz="1000" dirty="0">
                <a:solidFill>
                  <a:srgbClr val="404040"/>
                </a:solidFill>
              </a:rPr>
              <a:t> projet de règlement et de la résolution d’adoption.</a:t>
            </a:r>
          </a:p>
          <a:p>
            <a:pPr marL="914400" lvl="1" indent="-514350" algn="just">
              <a:buFont typeface="+mj-lt"/>
              <a:buAutoNum type="arabicPeriod"/>
            </a:pPr>
            <a:r>
              <a:rPr lang="fr-CA" sz="1200" dirty="0">
                <a:solidFill>
                  <a:srgbClr val="404040"/>
                </a:solidFill>
              </a:rPr>
              <a:t>Avis d’une assemblée de consultation publique :</a:t>
            </a:r>
          </a:p>
          <a:p>
            <a:pPr marL="1314450" lvl="2" indent="-514350" algn="just">
              <a:buFont typeface="+mj-lt"/>
              <a:buAutoNum type="arabicPeriod"/>
            </a:pPr>
            <a:r>
              <a:rPr lang="fr-CA" sz="1000" dirty="0">
                <a:solidFill>
                  <a:srgbClr val="404040"/>
                </a:solidFill>
              </a:rPr>
              <a:t>Au plus tard avant le 7</a:t>
            </a:r>
            <a:r>
              <a:rPr lang="fr-CA" sz="1000" baseline="30000" dirty="0">
                <a:solidFill>
                  <a:srgbClr val="404040"/>
                </a:solidFill>
              </a:rPr>
              <a:t>e</a:t>
            </a:r>
            <a:r>
              <a:rPr lang="fr-CA" sz="1000" dirty="0">
                <a:solidFill>
                  <a:srgbClr val="404040"/>
                </a:solidFill>
              </a:rPr>
              <a:t> jour qui précède la tenue de l’assemblée publique de consultation, affichage au bureau municipal, publication dans un journal diffusé sur le territoire : </a:t>
            </a:r>
            <a:r>
              <a:rPr lang="fr-CA" sz="1000" b="1" dirty="0">
                <a:solidFill>
                  <a:srgbClr val="404040"/>
                </a:solidFill>
              </a:rPr>
              <a:t>AVIS de la date, heure et lieu et </a:t>
            </a:r>
            <a:r>
              <a:rPr lang="fr-CA" sz="1000" b="1" dirty="0">
                <a:solidFill>
                  <a:srgbClr val="404040"/>
                </a:solidFill>
                <a:effectLst>
                  <a:outerShdw blurRad="38100" dist="38100" dir="2700000" algn="tl">
                    <a:srgbClr val="000000">
                      <a:alpha val="43137"/>
                    </a:srgbClr>
                  </a:outerShdw>
                </a:effectLst>
              </a:rPr>
              <a:t>objet de l’assemblée</a:t>
            </a:r>
            <a:r>
              <a:rPr lang="fr-CA" sz="1000" b="1" dirty="0">
                <a:solidFill>
                  <a:srgbClr val="404040"/>
                </a:solidFill>
              </a:rPr>
              <a:t>;</a:t>
            </a:r>
          </a:p>
          <a:p>
            <a:pPr marL="1314450" lvl="2" indent="-514350" algn="just">
              <a:buFont typeface="+mj-lt"/>
              <a:buAutoNum type="arabicPeriod"/>
            </a:pPr>
            <a:r>
              <a:rPr lang="fr-CA" sz="1000" dirty="0">
                <a:solidFill>
                  <a:srgbClr val="404040"/>
                </a:solidFill>
              </a:rPr>
              <a:t>Avis contient un résumé du projet et mentionne qu’une copie du projet peut être consultée au bureau municipal;</a:t>
            </a:r>
          </a:p>
          <a:p>
            <a:pPr marL="1314450" lvl="2" indent="-514350" algn="just">
              <a:buFont typeface="+mj-lt"/>
              <a:buAutoNum type="arabicPeriod"/>
            </a:pPr>
            <a:r>
              <a:rPr lang="fr-CA" sz="1000" dirty="0">
                <a:solidFill>
                  <a:srgbClr val="404040"/>
                </a:solidFill>
              </a:rPr>
              <a:t>Le résumé peut être, au choix du Conseil, transmis par courrier ou autrement distribué à chaque adresse du territoire. Le résumé est accompagné de l’avis ci-haut. C’EST LE CHOIX POUR ST-BONIFACE : courrier.</a:t>
            </a:r>
          </a:p>
          <a:p>
            <a:pPr marL="800100" lvl="2" indent="0">
              <a:buNone/>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pPr marL="914400" lvl="1" indent="-514350">
              <a:buFont typeface="+mj-lt"/>
              <a:buAutoNum type="arabicPeriod"/>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85F20EA-3581-A084-7307-F83E7BE1DAFE}"/>
              </a:ext>
            </a:extLst>
          </p:cNvPr>
          <p:cNvSpPr>
            <a:spLocks noGrp="1"/>
          </p:cNvSpPr>
          <p:nvPr>
            <p:ph type="sldNum" sz="quarter" idx="12"/>
          </p:nvPr>
        </p:nvSpPr>
        <p:spPr/>
        <p:txBody>
          <a:bodyPr/>
          <a:lstStyle/>
          <a:p>
            <a:fld id="{73B850FF-6169-4056-8077-06FFA93A5366}" type="slidenum">
              <a:rPr lang="en-US" smtClean="0"/>
              <a:pPr/>
              <a:t>12</a:t>
            </a:fld>
            <a:endParaRPr lang="en-US" dirty="0"/>
          </a:p>
        </p:txBody>
      </p:sp>
    </p:spTree>
    <p:extLst>
      <p:ext uri="{BB962C8B-B14F-4D97-AF65-F5344CB8AC3E}">
        <p14:creationId xmlns:p14="http://schemas.microsoft.com/office/powerpoint/2010/main" val="2863751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0CCB4-FEA5-AD29-8BC4-C50CFADE071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5F926A0-9815-CD14-A6F5-657C243D0815}"/>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47211E5C-9706-677B-8BA9-F5C9520DA44D}"/>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3"/>
            </a:pPr>
            <a:r>
              <a:rPr lang="fr-CA" sz="1200" dirty="0">
                <a:solidFill>
                  <a:srgbClr val="404040"/>
                </a:solidFill>
              </a:rPr>
              <a:t>Tenue de l’assemblée de consultation publique :</a:t>
            </a:r>
          </a:p>
          <a:p>
            <a:pPr marL="1314450" lvl="2" indent="-514350" algn="just">
              <a:buFont typeface="+mj-lt"/>
              <a:buAutoNum type="arabicPeriod"/>
            </a:pPr>
            <a:r>
              <a:rPr lang="fr-CA" sz="1000" dirty="0">
                <a:solidFill>
                  <a:srgbClr val="404040"/>
                </a:solidFill>
              </a:rPr>
              <a:t>Mercredi le 20 mai 2026, à 18h30, dans le bureau municipal;</a:t>
            </a:r>
          </a:p>
          <a:p>
            <a:pPr marL="1314450" lvl="2" indent="-514350" algn="just">
              <a:buFont typeface="+mj-lt"/>
              <a:buAutoNum type="arabicPeriod"/>
            </a:pPr>
            <a:r>
              <a:rPr lang="fr-CA" sz="1000" dirty="0">
                <a:solidFill>
                  <a:srgbClr val="404040"/>
                </a:solidFill>
              </a:rPr>
              <a:t>Présentation du processus de modification dont les étapes sur la procédure d’approbation référendaire;</a:t>
            </a:r>
          </a:p>
          <a:p>
            <a:pPr marL="1314450" lvl="2" indent="-514350" algn="just">
              <a:buFont typeface="+mj-lt"/>
              <a:buAutoNum type="arabicPeriod"/>
            </a:pPr>
            <a:r>
              <a:rPr lang="fr-CA" sz="1000" dirty="0">
                <a:solidFill>
                  <a:srgbClr val="404040"/>
                </a:solidFill>
              </a:rPr>
              <a:t>Présentation du projet de règlement et les conséquences de son adoption ainsi que de son entrée en vigueur;</a:t>
            </a:r>
          </a:p>
          <a:p>
            <a:pPr marL="1314450" lvl="2" indent="-514350" algn="just">
              <a:buFont typeface="+mj-lt"/>
              <a:buAutoNum type="arabicPeriod"/>
            </a:pPr>
            <a:r>
              <a:rPr lang="fr-CA" sz="1000" dirty="0">
                <a:solidFill>
                  <a:srgbClr val="404040"/>
                </a:solidFill>
              </a:rPr>
              <a:t>Présentation de la ou des disposition(s) susceptible(s) d’approbation référendaire et explication de la nature ainsi que des modalités d’exercice du droit de certaines personnes de demander (requête) que cette disposition soit soumise à l’approbation des personnes habiles à voter;</a:t>
            </a:r>
          </a:p>
          <a:p>
            <a:pPr marL="1314450" lvl="2" indent="-514350" algn="just">
              <a:buFont typeface="+mj-lt"/>
              <a:buAutoNum type="arabicPeriod"/>
            </a:pPr>
            <a:r>
              <a:rPr lang="fr-CA" sz="1000" dirty="0">
                <a:solidFill>
                  <a:srgbClr val="404040"/>
                </a:solidFill>
              </a:rPr>
              <a:t>Audition des personnes présentes : questions, commentaires, suggestions … </a:t>
            </a:r>
          </a:p>
          <a:p>
            <a:pPr marL="800100" lvl="2" indent="0">
              <a:buNone/>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pPr marL="914400" lvl="1" indent="-514350">
              <a:buFont typeface="+mj-lt"/>
              <a:buAutoNum type="arabicPeriod" startAt="3"/>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BE5CA366-2978-4221-F39F-C66ED9918136}"/>
              </a:ext>
            </a:extLst>
          </p:cNvPr>
          <p:cNvSpPr>
            <a:spLocks noGrp="1"/>
          </p:cNvSpPr>
          <p:nvPr>
            <p:ph type="sldNum" sz="quarter" idx="12"/>
          </p:nvPr>
        </p:nvSpPr>
        <p:spPr/>
        <p:txBody>
          <a:bodyPr/>
          <a:lstStyle/>
          <a:p>
            <a:fld id="{73B850FF-6169-4056-8077-06FFA93A5366}" type="slidenum">
              <a:rPr lang="en-US" smtClean="0"/>
              <a:pPr/>
              <a:t>13</a:t>
            </a:fld>
            <a:endParaRPr lang="en-US" dirty="0"/>
          </a:p>
        </p:txBody>
      </p:sp>
    </p:spTree>
    <p:extLst>
      <p:ext uri="{BB962C8B-B14F-4D97-AF65-F5344CB8AC3E}">
        <p14:creationId xmlns:p14="http://schemas.microsoft.com/office/powerpoint/2010/main" val="1889238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34E7A-4D02-01F4-924B-C8C01F1925E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F002666-D3DD-FFE4-30A1-7ADF361D55A7}"/>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9B9F85CA-B2E9-3AD3-2966-2E1E86F3077C}"/>
              </a:ext>
            </a:extLst>
          </p:cNvPr>
          <p:cNvSpPr>
            <a:spLocks noGrp="1"/>
          </p:cNvSpPr>
          <p:nvPr>
            <p:ph idx="1"/>
          </p:nvPr>
        </p:nvSpPr>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4"/>
            </a:pPr>
            <a:r>
              <a:rPr lang="fr-CA" sz="1200" dirty="0">
                <a:solidFill>
                  <a:srgbClr val="404040"/>
                </a:solidFill>
              </a:rPr>
              <a:t>Adoption du second (2</a:t>
            </a:r>
            <a:r>
              <a:rPr lang="fr-CA" sz="1200" baseline="30000" dirty="0">
                <a:solidFill>
                  <a:srgbClr val="404040"/>
                </a:solidFill>
              </a:rPr>
              <a:t>e</a:t>
            </a:r>
            <a:r>
              <a:rPr lang="fr-CA" sz="1200" dirty="0">
                <a:solidFill>
                  <a:srgbClr val="404040"/>
                </a:solidFill>
              </a:rPr>
              <a:t>) projet de modification :</a:t>
            </a:r>
          </a:p>
          <a:p>
            <a:pPr marL="1314450" lvl="2" indent="-514350" algn="just">
              <a:buFont typeface="+mj-lt"/>
              <a:buAutoNum type="arabicPeriod"/>
            </a:pPr>
            <a:r>
              <a:rPr lang="fr-CA" sz="1000" dirty="0">
                <a:solidFill>
                  <a:srgbClr val="404040"/>
                </a:solidFill>
              </a:rPr>
              <a:t>Après la tenue de l’assemblée de consultation : rédaction d’un rapport sur celle-ci et transmission au Conseil; </a:t>
            </a:r>
          </a:p>
          <a:p>
            <a:pPr marL="1314450" lvl="2" indent="-514350" algn="just">
              <a:buFont typeface="+mj-lt"/>
              <a:buAutoNum type="arabicPeriod"/>
            </a:pPr>
            <a:r>
              <a:rPr lang="fr-CA" sz="1000" dirty="0">
                <a:solidFill>
                  <a:srgbClr val="404040"/>
                </a:solidFill>
              </a:rPr>
              <a:t>Adoption, avec ou sans changement, du second projet de règlement de modification; </a:t>
            </a:r>
          </a:p>
          <a:p>
            <a:pPr marL="1314450" lvl="2" indent="-514350" algn="just">
              <a:buFont typeface="+mj-lt"/>
              <a:buAutoNum type="arabicPeriod"/>
            </a:pPr>
            <a:r>
              <a:rPr lang="fr-CA" sz="1000" dirty="0">
                <a:solidFill>
                  <a:srgbClr val="404040"/>
                </a:solidFill>
              </a:rPr>
              <a:t>Selon les éléments ressortant de la consultation publique, le second projet peut être identique au 1</a:t>
            </a:r>
            <a:r>
              <a:rPr lang="fr-CA" sz="1000" baseline="30000" dirty="0">
                <a:solidFill>
                  <a:srgbClr val="404040"/>
                </a:solidFill>
              </a:rPr>
              <a:t>er</a:t>
            </a:r>
            <a:r>
              <a:rPr lang="fr-CA" sz="1000" dirty="0">
                <a:solidFill>
                  <a:srgbClr val="404040"/>
                </a:solidFill>
              </a:rPr>
              <a:t> projet ou être modifié pour tenir compte des commentaires émis;</a:t>
            </a:r>
          </a:p>
          <a:p>
            <a:pPr marL="1314450" lvl="2" indent="-514350" algn="just">
              <a:buFont typeface="+mj-lt"/>
              <a:buAutoNum type="arabicPeriod"/>
            </a:pPr>
            <a:r>
              <a:rPr lang="fr-CA" sz="1000" dirty="0">
                <a:solidFill>
                  <a:srgbClr val="404040"/>
                </a:solidFill>
              </a:rPr>
              <a:t>Le second projet ne peut contenir une disposition portant sur un sujet qui n’était pas contenu au 1</a:t>
            </a:r>
            <a:r>
              <a:rPr lang="fr-CA" sz="1000" baseline="30000" dirty="0">
                <a:solidFill>
                  <a:srgbClr val="404040"/>
                </a:solidFill>
              </a:rPr>
              <a:t>er</a:t>
            </a:r>
            <a:r>
              <a:rPr lang="fr-CA" sz="1000" dirty="0">
                <a:solidFill>
                  <a:srgbClr val="404040"/>
                </a:solidFill>
              </a:rPr>
              <a:t> projet;</a:t>
            </a:r>
          </a:p>
          <a:p>
            <a:pPr marL="1314450" lvl="2" indent="-514350" algn="just">
              <a:buFont typeface="+mj-lt"/>
              <a:buAutoNum type="arabicPeriod"/>
            </a:pPr>
            <a:r>
              <a:rPr lang="fr-CA" sz="1000" dirty="0">
                <a:solidFill>
                  <a:srgbClr val="404040"/>
                </a:solidFill>
              </a:rPr>
              <a:t>Transmission du second projet de règlement à la MRC et de sa résolution d’adoption;</a:t>
            </a:r>
          </a:p>
          <a:p>
            <a:pPr marL="1314450" lvl="2" indent="-514350" algn="just">
              <a:buFont typeface="+mj-lt"/>
              <a:buAutoNum type="arabicPeriod"/>
            </a:pPr>
            <a:r>
              <a:rPr lang="fr-CA" sz="1000" dirty="0">
                <a:solidFill>
                  <a:srgbClr val="404040"/>
                </a:solidFill>
              </a:rPr>
              <a:t>Le second projet est soumis à l’approbation des personnes habiles à voter.</a:t>
            </a:r>
          </a:p>
          <a:p>
            <a:pPr marL="800100" lvl="2" indent="0">
              <a:buNone/>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pPr marL="914400" lvl="1" indent="-514350">
              <a:buFont typeface="+mj-lt"/>
              <a:buAutoNum type="arabicPeriod" startAt="4"/>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4FC18D7-CF4D-F691-A5DE-B46D1854BCF7}"/>
              </a:ext>
            </a:extLst>
          </p:cNvPr>
          <p:cNvSpPr>
            <a:spLocks noGrp="1"/>
          </p:cNvSpPr>
          <p:nvPr>
            <p:ph type="sldNum" sz="quarter" idx="12"/>
          </p:nvPr>
        </p:nvSpPr>
        <p:spPr/>
        <p:txBody>
          <a:bodyPr/>
          <a:lstStyle/>
          <a:p>
            <a:fld id="{73B850FF-6169-4056-8077-06FFA93A5366}" type="slidenum">
              <a:rPr lang="en-US" smtClean="0"/>
              <a:pPr/>
              <a:t>14</a:t>
            </a:fld>
            <a:endParaRPr lang="en-US" dirty="0"/>
          </a:p>
        </p:txBody>
      </p:sp>
    </p:spTree>
    <p:extLst>
      <p:ext uri="{BB962C8B-B14F-4D97-AF65-F5344CB8AC3E}">
        <p14:creationId xmlns:p14="http://schemas.microsoft.com/office/powerpoint/2010/main" val="552344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7047F-8CDD-B828-6EF0-C06EA1B7DAF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DD437A3-7EBF-8F0B-87E9-7956463BABFC}"/>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A3619CF8-4385-AC66-C45F-479C3A749958}"/>
              </a:ext>
            </a:extLst>
          </p:cNvPr>
          <p:cNvSpPr>
            <a:spLocks noGrp="1"/>
          </p:cNvSpPr>
          <p:nvPr>
            <p:ph idx="1"/>
          </p:nvPr>
        </p:nvSpPr>
        <p:spPr>
          <a:xfrm>
            <a:off x="1154954" y="2381534"/>
            <a:ext cx="8825659" cy="3638266"/>
          </a:xfrm>
        </p:spPr>
        <p:txBody>
          <a:bodyPr>
            <a:normAutofit fontScale="925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5"/>
            </a:pPr>
            <a:r>
              <a:rPr lang="fr-CA" sz="1200" dirty="0">
                <a:solidFill>
                  <a:srgbClr val="404040"/>
                </a:solidFill>
              </a:rPr>
              <a:t>Avis annonçant la possibilité de faire une demande de participation à un référendum (approbation des personnes habiles à voter) :</a:t>
            </a:r>
          </a:p>
          <a:p>
            <a:pPr marL="1314450" lvl="2" indent="-514350" algn="just">
              <a:buFont typeface="+mj-lt"/>
              <a:buAutoNum type="arabicPeriod"/>
            </a:pPr>
            <a:r>
              <a:rPr lang="fr-CA" sz="1000" dirty="0">
                <a:solidFill>
                  <a:srgbClr val="404040"/>
                </a:solidFill>
              </a:rPr>
              <a:t>Après l’adoption du second projet : avis public annonçant l’adoption du second projet de modification qui contiendra :</a:t>
            </a:r>
          </a:p>
          <a:p>
            <a:pPr marL="1771650" lvl="3" indent="-514350" algn="just">
              <a:buFont typeface="+mj-lt"/>
              <a:buAutoNum type="arabicPeriod"/>
            </a:pPr>
            <a:r>
              <a:rPr lang="fr-CA" sz="1000" dirty="0">
                <a:solidFill>
                  <a:srgbClr val="404040"/>
                </a:solidFill>
              </a:rPr>
              <a:t>Description brève de l’objet des dispositions qui peuvent faire l’objet d’une demande (requête) </a:t>
            </a:r>
            <a:r>
              <a:rPr lang="fr-CA" sz="1000" u="sng" dirty="0">
                <a:solidFill>
                  <a:srgbClr val="404040"/>
                </a:solidFill>
              </a:rPr>
              <a:t>OU mention qu’une copie d’un résumé du second projet peut être obtenue</a:t>
            </a:r>
            <a:r>
              <a:rPr lang="fr-CA" sz="1000" dirty="0">
                <a:solidFill>
                  <a:srgbClr val="404040"/>
                </a:solidFill>
              </a:rPr>
              <a:t>, sans frais, par toute personne qui en fait la demande;</a:t>
            </a:r>
          </a:p>
          <a:p>
            <a:pPr marL="1771650" lvl="3" indent="-514350" algn="just">
              <a:buFont typeface="+mj-lt"/>
              <a:buAutoNum type="arabicPeriod"/>
            </a:pPr>
            <a:r>
              <a:rPr lang="fr-CA" sz="1000" dirty="0">
                <a:solidFill>
                  <a:srgbClr val="404040"/>
                </a:solidFill>
              </a:rPr>
              <a:t>Indication quelles personnes intéressées ont le droit de signer une demande (requête) sur une ou des dispositions et décrit l’objectif de la demande; </a:t>
            </a:r>
          </a:p>
          <a:p>
            <a:pPr marL="1771650" lvl="3" indent="-514350" algn="just">
              <a:buFont typeface="+mj-lt"/>
              <a:buAutoNum type="arabicPeriod"/>
            </a:pPr>
            <a:r>
              <a:rPr lang="fr-CA" sz="1000" dirty="0">
                <a:solidFill>
                  <a:srgbClr val="404040"/>
                </a:solidFill>
              </a:rPr>
              <a:t>Indication des conditions de validité de toute demande;</a:t>
            </a:r>
          </a:p>
          <a:p>
            <a:pPr marL="1771650" lvl="3" indent="-514350" algn="just">
              <a:buFont typeface="+mj-lt"/>
              <a:buAutoNum type="arabicPeriod"/>
            </a:pPr>
            <a:r>
              <a:rPr lang="fr-CA" sz="1000" dirty="0">
                <a:solidFill>
                  <a:srgbClr val="404040"/>
                </a:solidFill>
              </a:rPr>
              <a:t>Explication quelles sont les personnes intéressées d’une zone et les modalités;</a:t>
            </a:r>
          </a:p>
          <a:p>
            <a:pPr marL="1771650" lvl="3" indent="-514350" algn="just">
              <a:buFont typeface="+mj-lt"/>
              <a:buAutoNum type="arabicPeriod"/>
            </a:pPr>
            <a:r>
              <a:rPr lang="fr-CA" sz="1000" dirty="0">
                <a:solidFill>
                  <a:srgbClr val="404040"/>
                </a:solidFill>
              </a:rPr>
              <a:t>Description de la ou des zones d’où peut provenir une demande (requête), la zone touchée et les zones contiguës à la zone touchée;</a:t>
            </a:r>
          </a:p>
          <a:p>
            <a:pPr marL="1771650" lvl="3" indent="-514350" algn="just">
              <a:buFont typeface="+mj-lt"/>
              <a:buAutoNum type="arabicPeriod"/>
            </a:pPr>
            <a:r>
              <a:rPr lang="fr-CA" sz="1000" dirty="0">
                <a:solidFill>
                  <a:srgbClr val="404040"/>
                </a:solidFill>
              </a:rPr>
              <a:t>Mention que la ou les dispositions n’ayant pas fait l’objet d’une demande (requête) valide pourra ou pourront être incluse(s) dans un règlement qui n’aura pas à être approuvé par les personnes habiles à voter;</a:t>
            </a:r>
          </a:p>
          <a:p>
            <a:pPr marL="1771650" lvl="3" indent="-514350" algn="just">
              <a:buFont typeface="+mj-lt"/>
              <a:buAutoNum type="arabicPeriod"/>
            </a:pPr>
            <a:r>
              <a:rPr lang="fr-CA" sz="1000" dirty="0">
                <a:solidFill>
                  <a:srgbClr val="404040"/>
                </a:solidFill>
              </a:rPr>
              <a:t>Mention de l’endroit, les jours et les heures où le second projet peut être consulté.</a:t>
            </a:r>
          </a:p>
          <a:p>
            <a:pPr marL="1771650" lvl="3" indent="-514350">
              <a:buFont typeface="+mj-lt"/>
              <a:buAutoNum type="arabicPeriod"/>
            </a:pPr>
            <a:endParaRPr lang="fr-CA" sz="10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5"/>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5"/>
            </a:pPr>
            <a:endParaRPr lang="fr-CA" sz="1200" dirty="0">
              <a:solidFill>
                <a:srgbClr val="404040"/>
              </a:solidFill>
            </a:endParaRPr>
          </a:p>
          <a:p>
            <a:pPr marL="914400" lvl="1" indent="-514350">
              <a:buFont typeface="+mj-lt"/>
              <a:buAutoNum type="arabicPeriod" startAt="5"/>
            </a:pPr>
            <a:endParaRPr lang="fr-CA" sz="1200" dirty="0">
              <a:solidFill>
                <a:srgbClr val="404040"/>
              </a:solidFill>
            </a:endParaRPr>
          </a:p>
          <a:p>
            <a:pPr marL="914400" lvl="1" indent="-514350">
              <a:buFont typeface="+mj-lt"/>
              <a:buAutoNum type="arabicPeriod" startAt="5"/>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04242A5D-F86E-E842-8EAD-155C76B0936C}"/>
              </a:ext>
            </a:extLst>
          </p:cNvPr>
          <p:cNvSpPr>
            <a:spLocks noGrp="1"/>
          </p:cNvSpPr>
          <p:nvPr>
            <p:ph type="sldNum" sz="quarter" idx="12"/>
          </p:nvPr>
        </p:nvSpPr>
        <p:spPr/>
        <p:txBody>
          <a:bodyPr/>
          <a:lstStyle/>
          <a:p>
            <a:fld id="{73B850FF-6169-4056-8077-06FFA93A5366}" type="slidenum">
              <a:rPr lang="en-US" smtClean="0"/>
              <a:pPr/>
              <a:t>15</a:t>
            </a:fld>
            <a:endParaRPr lang="en-US" dirty="0"/>
          </a:p>
        </p:txBody>
      </p:sp>
    </p:spTree>
    <p:extLst>
      <p:ext uri="{BB962C8B-B14F-4D97-AF65-F5344CB8AC3E}">
        <p14:creationId xmlns:p14="http://schemas.microsoft.com/office/powerpoint/2010/main" val="16400316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49E7-C2BC-B2EA-F6C8-8532246C010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F7A71A3-2A0B-5D03-A97A-41FA4BEC40D1}"/>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E395304-EF80-5024-5DD3-EFF3F1D1A8C6}"/>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À la suite de la publication de l’avis annonçant la possibilité d’une demande d’approbation référendaire par les personnes habiles à voter:</a:t>
            </a:r>
            <a:endParaRPr lang="fr-CA" sz="1000" dirty="0">
              <a:solidFill>
                <a:srgbClr val="404040"/>
              </a:solidFill>
            </a:endParaRPr>
          </a:p>
          <a:p>
            <a:pPr marL="1314450" lvl="2" indent="-514350">
              <a:buFont typeface="+mj-lt"/>
              <a:buAutoNum type="arabicPeriod"/>
            </a:pPr>
            <a:r>
              <a:rPr lang="fr-CA" sz="1000" dirty="0">
                <a:solidFill>
                  <a:srgbClr val="404040"/>
                </a:solidFill>
              </a:rPr>
              <a:t>Réception ou pas d’une demande d’approbation :</a:t>
            </a:r>
          </a:p>
          <a:p>
            <a:pPr marL="1771650" lvl="3" indent="-514350">
              <a:buFont typeface="+mj-lt"/>
              <a:buAutoNum type="arabicPeriod"/>
            </a:pPr>
            <a:r>
              <a:rPr lang="fr-CA" sz="1000" dirty="0">
                <a:solidFill>
                  <a:srgbClr val="404040"/>
                </a:solidFill>
              </a:rPr>
              <a:t>Si pas de demande, le second projet est réputé être approuvé par les personnes habiles à voter : démarche vers adoption du règlement final.</a:t>
            </a:r>
          </a:p>
          <a:p>
            <a:pPr marL="1771650" lvl="3" indent="-514350">
              <a:buFont typeface="+mj-lt"/>
              <a:buAutoNum type="arabicPeriod"/>
            </a:pPr>
            <a:r>
              <a:rPr lang="fr-CA" sz="1000" dirty="0">
                <a:solidFill>
                  <a:srgbClr val="404040"/>
                </a:solidFill>
              </a:rPr>
              <a:t>Si demande déposée ou transmise, pour être VALIDE, une demande doit remplir les conditions suivantes de l’article 133 LAU:</a:t>
            </a:r>
          </a:p>
          <a:p>
            <a:pPr algn="just">
              <a:spcBef>
                <a:spcPts val="1094"/>
              </a:spcBef>
            </a:pPr>
            <a:r>
              <a:rPr lang="fr-FR" sz="1200" b="0" i="0" dirty="0">
                <a:solidFill>
                  <a:srgbClr val="212529"/>
                </a:solidFill>
                <a:effectLst/>
                <a:latin typeface="Arial" panose="020B0604020202020204" pitchFamily="34" charset="0"/>
              </a:rPr>
              <a:t>1°  indiquer clairement la disposition qui en fait l’objet et la zone ou le secteur de zone d’où elle provient;</a:t>
            </a:r>
          </a:p>
          <a:p>
            <a:pPr algn="just">
              <a:spcBef>
                <a:spcPts val="1094"/>
              </a:spcBef>
            </a:pPr>
            <a:r>
              <a:rPr lang="fr-FR" sz="1200" b="0" i="0" dirty="0">
                <a:solidFill>
                  <a:srgbClr val="212529"/>
                </a:solidFill>
                <a:effectLst/>
                <a:latin typeface="Arial" panose="020B0604020202020204" pitchFamily="34" charset="0"/>
              </a:rPr>
              <a:t>2°  être signée, dans le cas où il y a plus de 21 personnes intéressées de la zone ou du secteur de zone d’où elle provient, par au moins 12 d’entre elles ou, dans le cas contraire, par au moins la majorité d’entre elles;</a:t>
            </a:r>
          </a:p>
          <a:p>
            <a:pPr algn="just">
              <a:spcBef>
                <a:spcPts val="1094"/>
              </a:spcBef>
            </a:pPr>
            <a:r>
              <a:rPr lang="fr-FR" sz="1200" b="0" i="0" dirty="0">
                <a:solidFill>
                  <a:srgbClr val="212529"/>
                </a:solidFill>
                <a:effectLst/>
                <a:latin typeface="Arial" panose="020B0604020202020204" pitchFamily="34" charset="0"/>
              </a:rPr>
              <a:t>3°  être reçue par la municipalité au plus tard le huitième jour qui suit celui où est publié l’avis. </a:t>
            </a:r>
            <a:endParaRPr lang="fr-CA" sz="10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8E26C1A-992B-FDB0-BFCA-B4D115D56370}"/>
              </a:ext>
            </a:extLst>
          </p:cNvPr>
          <p:cNvSpPr>
            <a:spLocks noGrp="1"/>
          </p:cNvSpPr>
          <p:nvPr>
            <p:ph type="sldNum" sz="quarter" idx="12"/>
          </p:nvPr>
        </p:nvSpPr>
        <p:spPr/>
        <p:txBody>
          <a:bodyPr/>
          <a:lstStyle/>
          <a:p>
            <a:fld id="{73B850FF-6169-4056-8077-06FFA93A5366}" type="slidenum">
              <a:rPr lang="en-US" smtClean="0"/>
              <a:pPr/>
              <a:t>16</a:t>
            </a:fld>
            <a:endParaRPr lang="en-US" dirty="0"/>
          </a:p>
        </p:txBody>
      </p:sp>
    </p:spTree>
    <p:extLst>
      <p:ext uri="{BB962C8B-B14F-4D97-AF65-F5344CB8AC3E}">
        <p14:creationId xmlns:p14="http://schemas.microsoft.com/office/powerpoint/2010/main" val="1944600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F3A42-4BBA-3A36-78FC-AD8096705BE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7EF73AF-EDA2-CE24-95FD-F7ACD4490433}"/>
              </a:ext>
            </a:extLst>
          </p:cNvPr>
          <p:cNvSpPr>
            <a:spLocks noGrp="1"/>
          </p:cNvSpPr>
          <p:nvPr>
            <p:ph type="title"/>
          </p:nvPr>
        </p:nvSpPr>
        <p:spPr/>
        <p:txBody>
          <a:bodyPr/>
          <a:lstStyle/>
          <a:p>
            <a:pPr algn="ctr"/>
            <a:r>
              <a:rPr lang="fr-FR" sz="1000" dirty="0">
                <a:solidFill>
                  <a:srgbClr val="EBEBEB"/>
                </a:solidFill>
              </a:rPr>
              <a:t>MODIFICATION PAR LE PROJET DE RÈGLEMENT NO. 603</a:t>
            </a:r>
            <a:br>
              <a:rPr lang="fr-CA" sz="1050" dirty="0">
                <a:solidFill>
                  <a:srgbClr val="EBEBEB"/>
                </a:solidFill>
              </a:rPr>
            </a:br>
            <a:r>
              <a:rPr lang="fr-CA" sz="1050" dirty="0">
                <a:solidFill>
                  <a:srgbClr val="EBEBEB"/>
                </a:solidFill>
              </a:rPr>
              <a:t> </a:t>
            </a:r>
            <a:r>
              <a:rPr lang="fr-CA" sz="1050" b="1" dirty="0">
                <a:solidFill>
                  <a:srgbClr val="EBEBEB"/>
                </a:solidFill>
              </a:rPr>
              <a:t>ZONES 309 ET 317 – MODIFICATIONS DES LIMITES DES 2 ZONES ET DE LA </a:t>
            </a:r>
            <a:br>
              <a:rPr lang="fr-CA" sz="1050" b="1" dirty="0">
                <a:solidFill>
                  <a:srgbClr val="EBEBEB"/>
                </a:solidFill>
              </a:rPr>
            </a:br>
            <a:r>
              <a:rPr lang="fr-CA" sz="1050" b="1" dirty="0">
                <a:solidFill>
                  <a:srgbClr val="EBEBEB"/>
                </a:solidFill>
              </a:rPr>
              <a:t>GRILLE DE SPÉCIFIACATIONS DE LA ZONE 317 : </a:t>
            </a:r>
            <a:br>
              <a:rPr lang="fr-CA" sz="1050" b="1" dirty="0">
                <a:solidFill>
                  <a:srgbClr val="EBEBEB"/>
                </a:solidFill>
              </a:rPr>
            </a:br>
            <a:r>
              <a:rPr lang="fr-CA" sz="105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7C8D606B-0913-9638-B7B8-A178111C5B2B}"/>
              </a:ext>
            </a:extLst>
          </p:cNvPr>
          <p:cNvSpPr>
            <a:spLocks noGrp="1"/>
          </p:cNvSpPr>
          <p:nvPr>
            <p:ph idx="1"/>
          </p:nvPr>
        </p:nvSpPr>
        <p:spPr>
          <a:xfrm>
            <a:off x="1154954" y="2381534"/>
            <a:ext cx="8825659" cy="3638266"/>
          </a:xfrm>
        </p:spPr>
        <p:txBody>
          <a:bodyPr>
            <a:normAutofit fontScale="85000" lnSpcReduction="100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 </a:t>
            </a:r>
          </a:p>
          <a:p>
            <a:pPr marL="914400" lvl="1" indent="-514350">
              <a:buFont typeface="+mj-lt"/>
              <a:buAutoNum type="arabicPeriod" startAt="6"/>
            </a:pPr>
            <a:r>
              <a:rPr lang="fr-CA" sz="1200" dirty="0">
                <a:solidFill>
                  <a:srgbClr val="404040"/>
                </a:solidFill>
              </a:rPr>
              <a:t>Concrètement une demande valide, selon le Guide du ministère sur la procédure précise : (les 4 points repris séparément)</a:t>
            </a:r>
          </a:p>
          <a:p>
            <a:pPr marL="1314450" lvl="2" indent="-514350" algn="just">
              <a:buFont typeface="+mj-lt"/>
              <a:buAutoNum type="arabicPeriod"/>
            </a:pPr>
            <a:r>
              <a:rPr lang="fr-CA" sz="1100" dirty="0">
                <a:solidFill>
                  <a:srgbClr val="404040"/>
                </a:solidFill>
              </a:rPr>
              <a:t>Chaque disposition susceptible d’approbation référendaire doit faire l’objet d’une demande de référendum distincte. Autrement dit, une personne concernée par plus d’une disposition susceptible d’approbation référendaire, doit, si elle le souhaite que ces différentes dispositions soient soumises à l’approbation des personnes habiles à voter, signer une demande de référendum pour chacune d’elles (Exemple : zone ABC et contiguë aux zones DEF et XYZ : modification dans ABC du nombre maximum de logement : 6 et du nombre maximum d’étage, soit 3. Égale = 2 dispositions. Si les résidents de ABC en désaccord des 2 dispositions : 2 demandes de référendum en provenance de ABC. Si les résidents de DEF en désaccord pour un maximum de 3 étages : une demande de référendum en provenance de DEF).</a:t>
            </a:r>
          </a:p>
          <a:p>
            <a:pPr marL="1314450" lvl="2" indent="-514350" algn="just">
              <a:buFont typeface="+mj-lt"/>
              <a:buAutoNum type="arabicPeriod"/>
            </a:pPr>
            <a:r>
              <a:rPr lang="fr-CA" sz="1100" dirty="0">
                <a:solidFill>
                  <a:srgbClr val="404040"/>
                </a:solidFill>
              </a:rPr>
              <a:t>La demande peut provenir de la zone visée ainsi que de toute zone contiguë. Lorsque au moins une demande valide est déposée, la disposition soumise à l’approbation des personnes habiles à voter de la zone visée ainsi que de toute zone contiguë d’où provient une demande. Donc, pour notre exemple : si dépôt par les résidents zone contiguë DEF, la signature du registre vise les résidents de DEF et ABC. Si dépôt par seulement ABC, seuls les résidents de ABC sont visés par la signature du registre.</a:t>
            </a:r>
          </a:p>
          <a:p>
            <a:pPr marL="1314450" lvl="2" indent="-514350" algn="just">
              <a:buFont typeface="+mj-lt"/>
              <a:buAutoNum type="arabicPeriod"/>
            </a:pPr>
            <a:r>
              <a:rPr lang="fr-CA" sz="1100" dirty="0">
                <a:solidFill>
                  <a:srgbClr val="404040"/>
                </a:solidFill>
              </a:rPr>
              <a:t>Le nombre de signataires doit être atteint pour que la demande de référendum soit valide. Pour l’exemple : dans la zone ABC, il y a 45 personnes résidentes. La demande devra être signée par au moins 12 personnes de cette zone. Donc , 12 signatures : demande valide, seulement 9 signatures : demande non valide, elle ne sera pas retenue. Dans la zone contiguë DEF : seulement 10 résidents, pour valider la demande, elle devra être signée par 5 personnes pour être valide.</a:t>
            </a:r>
          </a:p>
          <a:p>
            <a:pPr marL="1314450" lvl="2" indent="-514350" algn="just">
              <a:buFont typeface="+mj-lt"/>
              <a:buAutoNum type="arabicPeriod"/>
            </a:pPr>
            <a:r>
              <a:rPr lang="fr-CA" sz="1100" dirty="0">
                <a:solidFill>
                  <a:srgbClr val="404040"/>
                </a:solidFill>
              </a:rPr>
              <a:t>L’article 133 LAU  indique « au plus tard 8 jours après la publication de l’avis public ». Pour fin d’exemple : l’avis sur le second projet est publié le lundi 4 novembre 2024. le 8</a:t>
            </a:r>
            <a:r>
              <a:rPr lang="fr-CA" sz="1100" baseline="30000" dirty="0">
                <a:solidFill>
                  <a:srgbClr val="404040"/>
                </a:solidFill>
              </a:rPr>
              <a:t>e</a:t>
            </a:r>
            <a:r>
              <a:rPr lang="fr-CA" sz="1100" dirty="0">
                <a:solidFill>
                  <a:srgbClr val="404040"/>
                </a:solidFill>
              </a:rPr>
              <a:t> jour est le mardi 12 novembre 2024. Souvent en pratique, les municipalités vont indiquer le jour suivant le jour 8 pour les fins de délai, soit le mercredi 13 novembre avec l’heure de fermeture du bureau municipal. Enfin, selon le libellé de l’article 133 LAU : il s’agit de 8 jours contiguës du calendrier (on oublie les notions de jour ouvrable ou de jour férié).  </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61F15D51-35AD-B971-1823-C478D0C85215}"/>
              </a:ext>
            </a:extLst>
          </p:cNvPr>
          <p:cNvSpPr>
            <a:spLocks noGrp="1"/>
          </p:cNvSpPr>
          <p:nvPr>
            <p:ph type="sldNum" sz="quarter" idx="12"/>
          </p:nvPr>
        </p:nvSpPr>
        <p:spPr/>
        <p:txBody>
          <a:bodyPr/>
          <a:lstStyle/>
          <a:p>
            <a:fld id="{73B850FF-6169-4056-8077-06FFA93A5366}" type="slidenum">
              <a:rPr lang="en-US" smtClean="0"/>
              <a:pPr/>
              <a:t>17</a:t>
            </a:fld>
            <a:endParaRPr lang="en-US" dirty="0"/>
          </a:p>
        </p:txBody>
      </p:sp>
    </p:spTree>
    <p:extLst>
      <p:ext uri="{BB962C8B-B14F-4D97-AF65-F5344CB8AC3E}">
        <p14:creationId xmlns:p14="http://schemas.microsoft.com/office/powerpoint/2010/main" val="4020158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2C0E1-0C40-1163-32C2-963A2187218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D529224-E724-6498-FA79-DE18238E533C}"/>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4C1D5B09-2DA1-283A-68AC-802B35C3479A}"/>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lgn="just">
              <a:buFont typeface="+mj-lt"/>
              <a:buAutoNum type="arabicPeriod"/>
            </a:pPr>
            <a:r>
              <a:rPr lang="fr-CA" sz="1100" dirty="0">
                <a:solidFill>
                  <a:srgbClr val="404040"/>
                </a:solidFill>
              </a:rPr>
              <a:t>Chaque disposition susceptible d’approbation référendaire doit faire l’objet d’une demande de référendum distincte. Autrement dit, une personne concernée par plus d’une disposition susceptible d’approbation référendaire, doit, si elle le souhaite que ces différentes dispositions soient soumises à l’approbation des personnes habiles à voter, signer une demande de référendum pour chacune d’elles (Exemple : zone ABC et contiguë aux zones DEF et XYZ : modification dans ABC du nombre maximum de logement : 6 et du nombre maximum d’étage, soit 3. Égale = 2 dispositions. Si les résidents de ABC en désaccord des 2 dispositions : 2 demandes de référendum en provenance de ABC. Si les résidents de DEF en désaccord pour un maximum de 3 étages : une demande de référendum en provenance de DEF).</a:t>
            </a: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F99DAD14-8FF4-920D-65B4-76663862CBD9}"/>
              </a:ext>
            </a:extLst>
          </p:cNvPr>
          <p:cNvSpPr>
            <a:spLocks noGrp="1"/>
          </p:cNvSpPr>
          <p:nvPr>
            <p:ph type="sldNum" sz="quarter" idx="12"/>
          </p:nvPr>
        </p:nvSpPr>
        <p:spPr/>
        <p:txBody>
          <a:bodyPr/>
          <a:lstStyle/>
          <a:p>
            <a:fld id="{73B850FF-6169-4056-8077-06FFA93A5366}" type="slidenum">
              <a:rPr lang="en-US" smtClean="0"/>
              <a:pPr/>
              <a:t>18</a:t>
            </a:fld>
            <a:endParaRPr lang="en-US" dirty="0"/>
          </a:p>
        </p:txBody>
      </p:sp>
    </p:spTree>
    <p:extLst>
      <p:ext uri="{BB962C8B-B14F-4D97-AF65-F5344CB8AC3E}">
        <p14:creationId xmlns:p14="http://schemas.microsoft.com/office/powerpoint/2010/main" val="3578360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0F475-15C6-930A-B34E-E0DEC193F77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D6E533E-A7E1-167C-291F-FF001F62ABF6}"/>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3A6E6BED-8B05-5503-3F07-B8E29A9FD82B}"/>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lgn="just">
              <a:buFont typeface="+mj-lt"/>
              <a:buAutoNum type="arabicPeriod"/>
            </a:pPr>
            <a:r>
              <a:rPr lang="fr-CA" sz="1100" dirty="0">
                <a:solidFill>
                  <a:srgbClr val="404040"/>
                </a:solidFill>
              </a:rPr>
              <a:t>La demande peut provenir de la zone visée ainsi que de toute zone contiguë. Lorsque au moins une demande valide est déposée, la disposition soumise à l’approbation des personnes habiles à voter de la zone visée ainsi que de toute zone contiguë d’où provient une demande. Donc, pour notre exemple : si dépôt par les résidents zone contiguë DEF, la signature du registre vise les résidents de DEF et ABC. Si dépôt par seulement ABC, seuls les résidents de ABC sont visés par la signature du registre.</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499E1FE-93A6-B03C-70F3-6F3792AA2736}"/>
              </a:ext>
            </a:extLst>
          </p:cNvPr>
          <p:cNvSpPr>
            <a:spLocks noGrp="1"/>
          </p:cNvSpPr>
          <p:nvPr>
            <p:ph type="sldNum" sz="quarter" idx="12"/>
          </p:nvPr>
        </p:nvSpPr>
        <p:spPr/>
        <p:txBody>
          <a:bodyPr/>
          <a:lstStyle/>
          <a:p>
            <a:fld id="{73B850FF-6169-4056-8077-06FFA93A5366}" type="slidenum">
              <a:rPr lang="en-US" smtClean="0"/>
              <a:pPr/>
              <a:t>19</a:t>
            </a:fld>
            <a:endParaRPr lang="en-US" dirty="0"/>
          </a:p>
        </p:txBody>
      </p:sp>
    </p:spTree>
    <p:extLst>
      <p:ext uri="{BB962C8B-B14F-4D97-AF65-F5344CB8AC3E}">
        <p14:creationId xmlns:p14="http://schemas.microsoft.com/office/powerpoint/2010/main" val="2756015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E0EFB-164E-9933-87D5-AA730A1208C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18AF1FE-A719-C3C7-8D74-7CBE727DEB9B}"/>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6F1E669B-2FF4-BBBB-BD5C-A90DF89614C3}"/>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buFont typeface="+mj-lt"/>
              <a:buAutoNum type="arabicPeriod"/>
            </a:pPr>
            <a:r>
              <a:rPr lang="fr-CA" sz="1100" dirty="0">
                <a:solidFill>
                  <a:srgbClr val="404040"/>
                </a:solidFill>
              </a:rPr>
              <a:t>La demande peut ……</a:t>
            </a:r>
          </a:p>
          <a:p>
            <a:pPr marL="1314450" lvl="2" indent="-514350" algn="just">
              <a:buFont typeface="+mj-lt"/>
              <a:buAutoNum type="arabicPeriod"/>
            </a:pPr>
            <a:r>
              <a:rPr lang="fr-CA" sz="1100" dirty="0">
                <a:solidFill>
                  <a:srgbClr val="404040"/>
                </a:solidFill>
              </a:rPr>
              <a:t>Le nombre de signataires doit être atteint pour que la demande de référendum soit valide. Pour l’exemple : dans la zone ABC, il y a 45 personnes résidentes. La demande devra être signée par au moins 12 personnes de cette zone. Donc, 12 signatures : demande valide, seulement 9 signatures : demande non valide, elle ne sera pas retenue. Dans la zone contiguë DEF : seulement 10 résidents, pour valider la demande, elle devra être signée par 5 personnes pour être valide.</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115743F-4781-E98C-4696-A642BDDE78C7}"/>
              </a:ext>
            </a:extLst>
          </p:cNvPr>
          <p:cNvSpPr>
            <a:spLocks noGrp="1"/>
          </p:cNvSpPr>
          <p:nvPr>
            <p:ph type="sldNum" sz="quarter" idx="12"/>
          </p:nvPr>
        </p:nvSpPr>
        <p:spPr/>
        <p:txBody>
          <a:bodyPr/>
          <a:lstStyle/>
          <a:p>
            <a:fld id="{73B850FF-6169-4056-8077-06FFA93A5366}" type="slidenum">
              <a:rPr lang="en-US" smtClean="0"/>
              <a:pPr/>
              <a:t>20</a:t>
            </a:fld>
            <a:endParaRPr lang="en-US" dirty="0"/>
          </a:p>
        </p:txBody>
      </p:sp>
    </p:spTree>
    <p:extLst>
      <p:ext uri="{BB962C8B-B14F-4D97-AF65-F5344CB8AC3E}">
        <p14:creationId xmlns:p14="http://schemas.microsoft.com/office/powerpoint/2010/main" val="1566280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AD776-EFA8-3E76-A965-49A11AD1146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FDD00E05-FF63-92B4-CE29-4AF755464489}"/>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FAD26E6-9855-C25B-36E6-797BCBB2DA30}"/>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6"/>
            </a:pPr>
            <a:r>
              <a:rPr lang="fr-CA" sz="1200" dirty="0">
                <a:solidFill>
                  <a:srgbClr val="404040"/>
                </a:solidFill>
              </a:rPr>
              <a:t>Concrètement une demande valide, selon le Guide du ministère sur la procédure précise :</a:t>
            </a:r>
          </a:p>
          <a:p>
            <a:pPr marL="1314450" lvl="2" indent="-514350">
              <a:buFont typeface="+mj-lt"/>
              <a:buAutoNum type="arabicPeriod"/>
            </a:pPr>
            <a:r>
              <a:rPr lang="fr-CA" sz="1100" dirty="0">
                <a:solidFill>
                  <a:srgbClr val="404040"/>
                </a:solidFill>
              </a:rPr>
              <a:t>Chaque disposition ....</a:t>
            </a:r>
          </a:p>
          <a:p>
            <a:pPr marL="1314450" lvl="2" indent="-514350">
              <a:buFont typeface="+mj-lt"/>
              <a:buAutoNum type="arabicPeriod"/>
            </a:pPr>
            <a:r>
              <a:rPr lang="fr-CA" sz="1100" dirty="0">
                <a:solidFill>
                  <a:srgbClr val="404040"/>
                </a:solidFill>
              </a:rPr>
              <a:t>La demande ...</a:t>
            </a:r>
          </a:p>
          <a:p>
            <a:pPr marL="1314450" lvl="2" indent="-514350">
              <a:buFont typeface="+mj-lt"/>
              <a:buAutoNum type="arabicPeriod"/>
            </a:pPr>
            <a:r>
              <a:rPr lang="fr-CA" sz="1100" dirty="0">
                <a:solidFill>
                  <a:srgbClr val="404040"/>
                </a:solidFill>
              </a:rPr>
              <a:t>Le nombre de ……</a:t>
            </a:r>
          </a:p>
          <a:p>
            <a:pPr marL="1314450" lvl="2" indent="-514350" algn="just">
              <a:buFont typeface="+mj-lt"/>
              <a:buAutoNum type="arabicPeriod"/>
            </a:pPr>
            <a:r>
              <a:rPr lang="fr-CA" sz="1100" dirty="0">
                <a:solidFill>
                  <a:srgbClr val="404040"/>
                </a:solidFill>
              </a:rPr>
              <a:t>L’article 133 LAU  indique « au plus tard 8 jours après la publication de l’avis public ». Pour fin d’exemple : l’avis sur le second projet est publié le lundi 4 novembre 2024. le 8</a:t>
            </a:r>
            <a:r>
              <a:rPr lang="fr-CA" sz="1100" baseline="30000" dirty="0">
                <a:solidFill>
                  <a:srgbClr val="404040"/>
                </a:solidFill>
              </a:rPr>
              <a:t>e</a:t>
            </a:r>
            <a:r>
              <a:rPr lang="fr-CA" sz="1100" dirty="0">
                <a:solidFill>
                  <a:srgbClr val="404040"/>
                </a:solidFill>
              </a:rPr>
              <a:t> jour est le mardi 12 novembre 2024. Souvent en pratique, les municipalités vont indiquer le jour suivant le jour 8 pour les fins de délai, soit le mercredi 13 novembre avec l’heure de fermeture du bureau municipal. Enfin, selon le libellé de l’article 133 LAU : il s’agit de 8 jours contiguës du calendrier (on oublie les notions de jour ouvrable ou de jour férié).  </a:t>
            </a:r>
          </a:p>
          <a:p>
            <a:pPr marL="800100" lvl="2" indent="0">
              <a:buNone/>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pPr marL="914400" lvl="1" indent="-514350">
              <a:buFont typeface="+mj-lt"/>
              <a:buAutoNum type="arabicPeriod" startAt="6"/>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E721D287-8979-AD12-1C4E-6499A44557F9}"/>
              </a:ext>
            </a:extLst>
          </p:cNvPr>
          <p:cNvSpPr>
            <a:spLocks noGrp="1"/>
          </p:cNvSpPr>
          <p:nvPr>
            <p:ph type="sldNum" sz="quarter" idx="12"/>
          </p:nvPr>
        </p:nvSpPr>
        <p:spPr/>
        <p:txBody>
          <a:bodyPr/>
          <a:lstStyle/>
          <a:p>
            <a:fld id="{73B850FF-6169-4056-8077-06FFA93A5366}" type="slidenum">
              <a:rPr lang="en-US" smtClean="0"/>
              <a:pPr/>
              <a:t>21</a:t>
            </a:fld>
            <a:endParaRPr lang="en-US" dirty="0"/>
          </a:p>
        </p:txBody>
      </p:sp>
    </p:spTree>
    <p:extLst>
      <p:ext uri="{BB962C8B-B14F-4D97-AF65-F5344CB8AC3E}">
        <p14:creationId xmlns:p14="http://schemas.microsoft.com/office/powerpoint/2010/main" val="25865788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1F0B9-50ED-70F5-47E0-3D047E174FA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63A2766-DDF4-F6C2-8A34-95652DFFA1C0}"/>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759B6F1E-C19A-CB5A-47CC-3D6917BC4244}"/>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7"/>
            </a:pPr>
            <a:r>
              <a:rPr lang="fr-CA" sz="1200" dirty="0">
                <a:solidFill>
                  <a:srgbClr val="404040"/>
                </a:solidFill>
              </a:rPr>
              <a:t>Réception d’une demande invalide ou valide, selon le Guide du ministère sur la procédure précise :</a:t>
            </a:r>
          </a:p>
          <a:p>
            <a:pPr marL="1314450" lvl="2" indent="-514350" algn="just">
              <a:buFont typeface="+mj-lt"/>
              <a:buAutoNum type="arabicPeriod"/>
            </a:pPr>
            <a:r>
              <a:rPr lang="fr-CA" sz="1000" dirty="0">
                <a:solidFill>
                  <a:srgbClr val="404040"/>
                </a:solidFill>
              </a:rPr>
              <a:t>Une demande invalide, soit ne respectant pas l’un des 3 points de l’article 133 LAU, est rejetée. Si aucune autre demande : le second projet est réputé être approuvé par les personnes habiles à voter. </a:t>
            </a:r>
          </a:p>
          <a:p>
            <a:pPr marL="1771650" lvl="3" indent="-514350" algn="just">
              <a:buFont typeface="+mj-lt"/>
              <a:buAutoNum type="arabicPeriod"/>
            </a:pPr>
            <a:r>
              <a:rPr lang="fr-CA" sz="1000" dirty="0">
                <a:solidFill>
                  <a:srgbClr val="404040"/>
                </a:solidFill>
              </a:rPr>
              <a:t>L’étape suivante est l’adoption du règlement à partir du second projet. Transmission à la MRC de ce règlement pour son approbation régionale.</a:t>
            </a:r>
          </a:p>
          <a:p>
            <a:pPr marL="1314450" lvl="2" indent="-514350" algn="just">
              <a:buFont typeface="+mj-lt"/>
              <a:buAutoNum type="arabicPeriod"/>
            </a:pPr>
            <a:r>
              <a:rPr lang="fr-CA" sz="1000" dirty="0">
                <a:solidFill>
                  <a:srgbClr val="404040"/>
                </a:solidFill>
              </a:rPr>
              <a:t>Une demande valide : 2 étapes :</a:t>
            </a:r>
          </a:p>
          <a:p>
            <a:pPr marL="1771650" lvl="3" indent="-514350" algn="just">
              <a:buFont typeface="+mj-lt"/>
              <a:buAutoNum type="arabicPeriod"/>
            </a:pPr>
            <a:r>
              <a:rPr lang="fr-CA" sz="1000" dirty="0">
                <a:solidFill>
                  <a:srgbClr val="404040"/>
                </a:solidFill>
              </a:rPr>
              <a:t>Adoption d’un règlement concernant les dispositions du second projet qui n’ont pas fait l’objet d’aucune demande valide. Transmission à la MRC de ce règlement pour son approbation régionale.</a:t>
            </a:r>
          </a:p>
          <a:p>
            <a:pPr marL="1771650" lvl="3" indent="-514350" algn="just">
              <a:buFont typeface="+mj-lt"/>
              <a:buAutoNum type="arabicPeriod"/>
            </a:pPr>
            <a:r>
              <a:rPr lang="fr-CA" sz="1000" dirty="0">
                <a:solidFill>
                  <a:srgbClr val="404040"/>
                </a:solidFill>
              </a:rPr>
              <a:t>Toute disposition ayant fait l’objet d’une demande valide doit être contenue dans un règlement distinct. Exemple : demande touchant une modification du nombre maximum de logement et une demande touchant la hauteur maximale. Ces 2 dispositions seront dans 2 règlements distincts.</a:t>
            </a:r>
          </a:p>
          <a:p>
            <a:pPr marL="1771650" lvl="3" indent="-514350" algn="just">
              <a:buFont typeface="+mj-lt"/>
              <a:buAutoNum type="arabicPeriod"/>
            </a:pPr>
            <a:r>
              <a:rPr lang="fr-CA" sz="1000" dirty="0">
                <a:solidFill>
                  <a:srgbClr val="404040"/>
                </a:solidFill>
              </a:rPr>
              <a:t>Le ou les règlement(s) distinct(s) fera ou feront l’objet de la tenue du registre (à moins que le Conseil décide d’arrêter la procédure de modification).</a:t>
            </a:r>
          </a:p>
          <a:p>
            <a:pPr marL="1771650" lvl="3" indent="-514350">
              <a:buFont typeface="+mj-lt"/>
              <a:buAutoNum type="arabicPeriod"/>
            </a:pPr>
            <a:endParaRPr lang="fr-CA" sz="800" dirty="0">
              <a:solidFill>
                <a:srgbClr val="404040"/>
              </a:solidFill>
            </a:endParaRP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7"/>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7"/>
            </a:pPr>
            <a:endParaRPr lang="fr-CA" sz="1200" dirty="0">
              <a:solidFill>
                <a:srgbClr val="404040"/>
              </a:solidFill>
            </a:endParaRPr>
          </a:p>
          <a:p>
            <a:pPr marL="914400" lvl="1" indent="-514350">
              <a:buFont typeface="+mj-lt"/>
              <a:buAutoNum type="arabicPeriod" startAt="7"/>
            </a:pPr>
            <a:endParaRPr lang="fr-CA" sz="1200" dirty="0">
              <a:solidFill>
                <a:srgbClr val="404040"/>
              </a:solidFill>
            </a:endParaRPr>
          </a:p>
          <a:p>
            <a:pPr marL="914400" lvl="1" indent="-514350">
              <a:buFont typeface="+mj-lt"/>
              <a:buAutoNum type="arabicPeriod" startAt="7"/>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7C1BE214-2BD9-2104-9A6A-053A81FC5A92}"/>
              </a:ext>
            </a:extLst>
          </p:cNvPr>
          <p:cNvSpPr>
            <a:spLocks noGrp="1"/>
          </p:cNvSpPr>
          <p:nvPr>
            <p:ph type="sldNum" sz="quarter" idx="12"/>
          </p:nvPr>
        </p:nvSpPr>
        <p:spPr/>
        <p:txBody>
          <a:bodyPr/>
          <a:lstStyle/>
          <a:p>
            <a:fld id="{73B850FF-6169-4056-8077-06FFA93A5366}" type="slidenum">
              <a:rPr lang="en-US" smtClean="0"/>
              <a:pPr/>
              <a:t>22</a:t>
            </a:fld>
            <a:endParaRPr lang="en-US" dirty="0"/>
          </a:p>
        </p:txBody>
      </p:sp>
    </p:spTree>
    <p:extLst>
      <p:ext uri="{BB962C8B-B14F-4D97-AF65-F5344CB8AC3E}">
        <p14:creationId xmlns:p14="http://schemas.microsoft.com/office/powerpoint/2010/main" val="3908461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4248F-B6EF-3462-5932-F2F173EE2BF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323619B-6602-1A55-C33F-02F9C6C85B56}"/>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CE4416A2-4824-7F30-73D3-0F38F480503A}"/>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8"/>
            </a:pPr>
            <a:r>
              <a:rPr lang="fr-CA" sz="1200" dirty="0">
                <a:solidFill>
                  <a:srgbClr val="404040"/>
                </a:solidFill>
              </a:rPr>
              <a:t>La tenue du registre, selon le Guide du ministère sur la procédure précise :</a:t>
            </a:r>
          </a:p>
          <a:p>
            <a:pPr marL="1314450" lvl="2" indent="-514350" algn="just">
              <a:buFont typeface="+mj-lt"/>
              <a:buAutoNum type="arabicPeriod"/>
            </a:pPr>
            <a:r>
              <a:rPr lang="fr-CA" sz="1000" dirty="0">
                <a:solidFill>
                  <a:srgbClr val="404040"/>
                </a:solidFill>
              </a:rPr>
              <a:t>Pour chaque règlement distinct soumis à l’approbation des personnes habiles à voter, un registre est ouvert afin de déterminer si un scrutin référendaire doit être tenu. C’est la </a:t>
            </a:r>
            <a:r>
              <a:rPr lang="fr-CA" sz="1000" i="1" dirty="0">
                <a:solidFill>
                  <a:srgbClr val="404040"/>
                </a:solidFill>
              </a:rPr>
              <a:t>Loi sur les élections et les référendums dans les municipalités (LERM)</a:t>
            </a:r>
            <a:r>
              <a:rPr lang="fr-CA" sz="1000" dirty="0">
                <a:solidFill>
                  <a:srgbClr val="404040"/>
                </a:solidFill>
              </a:rPr>
              <a:t> qui fixe les modalités d’enregistrement des personnes habiles à voter.</a:t>
            </a:r>
          </a:p>
          <a:p>
            <a:pPr marL="1314450" lvl="2" indent="-514350" algn="just">
              <a:buFont typeface="+mj-lt"/>
              <a:buAutoNum type="arabicPeriod"/>
            </a:pPr>
            <a:r>
              <a:rPr lang="fr-CA" sz="1000" dirty="0">
                <a:solidFill>
                  <a:srgbClr val="404040"/>
                </a:solidFill>
              </a:rPr>
              <a:t>Le greffier de la municipalité fixe le jour et l’endroit où le registre sera accessible aux personnes habiles à voter.</a:t>
            </a:r>
          </a:p>
          <a:p>
            <a:pPr marL="1314450" lvl="2" indent="-514350" algn="just">
              <a:buFont typeface="+mj-lt"/>
              <a:buAutoNum type="arabicPeriod"/>
            </a:pPr>
            <a:r>
              <a:rPr lang="fr-CA" sz="1000" dirty="0">
                <a:solidFill>
                  <a:srgbClr val="404040"/>
                </a:solidFill>
              </a:rPr>
              <a:t>La LERM fixe à </a:t>
            </a:r>
            <a:r>
              <a:rPr lang="fr-CA" sz="1000" b="1" dirty="0">
                <a:solidFill>
                  <a:srgbClr val="404040"/>
                </a:solidFill>
              </a:rPr>
              <a:t>1 jour de registre </a:t>
            </a:r>
            <a:r>
              <a:rPr lang="fr-CA" sz="1000" dirty="0">
                <a:solidFill>
                  <a:srgbClr val="404040"/>
                </a:solidFill>
              </a:rPr>
              <a:t>lorsqu’il y a </a:t>
            </a:r>
            <a:r>
              <a:rPr lang="fr-CA" sz="1000" b="1" dirty="0">
                <a:solidFill>
                  <a:srgbClr val="404040"/>
                </a:solidFill>
              </a:rPr>
              <a:t>entre 1 et 9 885 personnes habiles à voter</a:t>
            </a:r>
            <a:r>
              <a:rPr lang="fr-CA" sz="1000" dirty="0">
                <a:solidFill>
                  <a:srgbClr val="404040"/>
                </a:solidFill>
              </a:rPr>
              <a:t>.</a:t>
            </a:r>
          </a:p>
          <a:p>
            <a:pPr marL="1314450" lvl="2" indent="-514350" algn="just">
              <a:buFont typeface="+mj-lt"/>
              <a:buAutoNum type="arabicPeriod"/>
            </a:pPr>
            <a:r>
              <a:rPr lang="fr-CA" sz="1000" dirty="0">
                <a:solidFill>
                  <a:srgbClr val="404040"/>
                </a:solidFill>
              </a:rPr>
              <a:t>Un avis public (pour chacun du ou des règlements distincts) est donné 5 jours avant l’ouverture du registre pour aviser les personnes habiles à voter.</a:t>
            </a:r>
          </a:p>
          <a:p>
            <a:pPr marL="1314450" lvl="2" indent="-514350" algn="just">
              <a:buFont typeface="+mj-lt"/>
              <a:buAutoNum type="arabicPeriod"/>
            </a:pPr>
            <a:r>
              <a:rPr lang="fr-CA" sz="1000" dirty="0">
                <a:solidFill>
                  <a:srgbClr val="404040"/>
                </a:solidFill>
              </a:rPr>
              <a:t>La LERM prévoit aussi que les personnes habiles à voter peuvent renoncer à la tenue d’un scrutin référendaire en transmettant au greffier un avis en ce sens signé par la majorité d’entre elles, avant le jour d’accès au registre. </a:t>
            </a:r>
          </a:p>
          <a:p>
            <a:pPr marL="1771650" lvl="3" indent="-514350">
              <a:buFont typeface="+mj-lt"/>
              <a:buAutoNum type="arabicPeriod"/>
            </a:pPr>
            <a:endParaRPr lang="fr-CA" sz="800" dirty="0">
              <a:solidFill>
                <a:srgbClr val="404040"/>
              </a:solidFill>
            </a:endParaRP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8"/>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8"/>
            </a:pPr>
            <a:endParaRPr lang="fr-CA" sz="1200" dirty="0">
              <a:solidFill>
                <a:srgbClr val="404040"/>
              </a:solidFill>
            </a:endParaRPr>
          </a:p>
          <a:p>
            <a:pPr marL="914400" lvl="1" indent="-514350">
              <a:buFont typeface="+mj-lt"/>
              <a:buAutoNum type="arabicPeriod" startAt="8"/>
            </a:pPr>
            <a:endParaRPr lang="fr-CA" sz="1200" dirty="0">
              <a:solidFill>
                <a:srgbClr val="404040"/>
              </a:solidFill>
            </a:endParaRPr>
          </a:p>
          <a:p>
            <a:pPr marL="914400" lvl="1" indent="-514350">
              <a:buFont typeface="+mj-lt"/>
              <a:buAutoNum type="arabicPeriod" startAt="8"/>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A3C7051-0250-9728-78CB-8DEC5C37E37B}"/>
              </a:ext>
            </a:extLst>
          </p:cNvPr>
          <p:cNvSpPr>
            <a:spLocks noGrp="1"/>
          </p:cNvSpPr>
          <p:nvPr>
            <p:ph type="sldNum" sz="quarter" idx="12"/>
          </p:nvPr>
        </p:nvSpPr>
        <p:spPr/>
        <p:txBody>
          <a:bodyPr/>
          <a:lstStyle/>
          <a:p>
            <a:fld id="{73B850FF-6169-4056-8077-06FFA93A5366}" type="slidenum">
              <a:rPr lang="en-US" smtClean="0"/>
              <a:pPr/>
              <a:t>23</a:t>
            </a:fld>
            <a:endParaRPr lang="en-US" dirty="0"/>
          </a:p>
        </p:txBody>
      </p:sp>
    </p:spTree>
    <p:extLst>
      <p:ext uri="{BB962C8B-B14F-4D97-AF65-F5344CB8AC3E}">
        <p14:creationId xmlns:p14="http://schemas.microsoft.com/office/powerpoint/2010/main" val="8600257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C2B4F-B259-D523-0120-916D0CBEA77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8791EB1-2111-4870-337A-CF97115F2FFD}"/>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E3262AB2-A927-6E56-C812-D920297214E9}"/>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9"/>
            </a:pPr>
            <a:r>
              <a:rPr lang="fr-CA" sz="1200" dirty="0">
                <a:solidFill>
                  <a:srgbClr val="404040"/>
                </a:solidFill>
              </a:rPr>
              <a:t>À la suite de la tenue du registre, selon le Guide du ministère sur la procédure précise :</a:t>
            </a:r>
          </a:p>
          <a:p>
            <a:pPr marL="1314450" lvl="2" indent="-514350" algn="just">
              <a:buFont typeface="+mj-lt"/>
              <a:buAutoNum type="arabicPeriod"/>
            </a:pPr>
            <a:r>
              <a:rPr lang="fr-CA" sz="1000" dirty="0">
                <a:solidFill>
                  <a:srgbClr val="404040"/>
                </a:solidFill>
              </a:rPr>
              <a:t>Un scrutin référendaire doit être tenu lorsque, à la fin de la période d’accessibilité au registre, le nombre de signatures atteint l’un des seuils suivants :</a:t>
            </a:r>
          </a:p>
          <a:p>
            <a:pPr marL="1771650" lvl="3" indent="-514350" algn="just">
              <a:buFont typeface="+mj-lt"/>
              <a:buAutoNum type="arabicPeriod"/>
            </a:pPr>
            <a:r>
              <a:rPr lang="fr-CA" sz="1000" dirty="0">
                <a:solidFill>
                  <a:srgbClr val="404040"/>
                </a:solidFill>
              </a:rPr>
              <a:t>Le nombre équivalent à 50% des personnes habiles à voter, lorsqu’elles sont 25 et moins;</a:t>
            </a:r>
          </a:p>
          <a:p>
            <a:pPr marL="1771650" lvl="3" indent="-514350" algn="just">
              <a:buFont typeface="+mj-lt"/>
              <a:buAutoNum type="arabicPeriod"/>
            </a:pPr>
            <a:r>
              <a:rPr lang="fr-CA" sz="1000" dirty="0">
                <a:solidFill>
                  <a:srgbClr val="404040"/>
                </a:solidFill>
              </a:rPr>
              <a:t>Le moins élevé entre 30 000 et le nombre obtenu par l’addition du nombre 13 de celui qui équivaut à 10% des personnes habiles à voter en excédent des 25 premières, lorsqu’elles sont plus de 25.</a:t>
            </a:r>
          </a:p>
          <a:p>
            <a:pPr marL="1028700" lvl="2" algn="just">
              <a:buFont typeface="+mj-lt"/>
              <a:buAutoNum type="arabicPeriod"/>
            </a:pPr>
            <a:r>
              <a:rPr lang="fr-CA" sz="1000" dirty="0">
                <a:solidFill>
                  <a:srgbClr val="404040"/>
                </a:solidFill>
              </a:rPr>
              <a:t>Un règlement est réputé approuvé lorsque le nombre de signatures requises n’est pas atteint.</a:t>
            </a:r>
          </a:p>
          <a:p>
            <a:pPr marL="1028700" lvl="2" algn="just">
              <a:buFont typeface="+mj-lt"/>
              <a:buAutoNum type="arabicPeriod"/>
            </a:pPr>
            <a:r>
              <a:rPr lang="fr-CA" sz="1000" dirty="0">
                <a:solidFill>
                  <a:srgbClr val="404040"/>
                </a:solidFill>
              </a:rPr>
              <a:t>Après la tenue du registre : le greffier dresse un certificat donnant le nombre de personnes habiles à voter, le nombre de signatures requis pour la tenue d’un référendum, le nombre de signatures déposées au registre, le fait si le règlement est réputé approuvé ou pas. Le certificat est déposé à la séance suivante du Conseil.</a:t>
            </a:r>
          </a:p>
          <a:p>
            <a:pPr marL="1771650" lvl="3" indent="-514350">
              <a:buFont typeface="+mj-lt"/>
              <a:buAutoNum type="arabicPeriod"/>
            </a:pPr>
            <a:endParaRPr lang="fr-CA" sz="800" dirty="0">
              <a:solidFill>
                <a:srgbClr val="404040"/>
              </a:solidFill>
            </a:endParaRPr>
          </a:p>
          <a:p>
            <a:pPr marL="800100" lvl="2" indent="0">
              <a:buNone/>
            </a:pPr>
            <a:endParaRPr lang="fr-CA" sz="1000" dirty="0">
              <a:solidFill>
                <a:srgbClr val="404040"/>
              </a:solidFill>
            </a:endParaRPr>
          </a:p>
          <a:p>
            <a:pPr marL="914400" lvl="1" indent="-514350">
              <a:buFont typeface="+mj-lt"/>
              <a:buAutoNum type="arabicPeriod" startAt="9"/>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9"/>
            </a:pPr>
            <a:endParaRPr lang="fr-CA" sz="1200" dirty="0">
              <a:solidFill>
                <a:srgbClr val="404040"/>
              </a:solidFill>
            </a:endParaRPr>
          </a:p>
          <a:p>
            <a:pPr marL="914400" lvl="1" indent="-514350">
              <a:buFont typeface="+mj-lt"/>
              <a:buAutoNum type="arabicPeriod" startAt="9"/>
            </a:pPr>
            <a:endParaRPr lang="fr-CA" sz="1200" dirty="0">
              <a:solidFill>
                <a:srgbClr val="404040"/>
              </a:solidFill>
            </a:endParaRPr>
          </a:p>
          <a:p>
            <a:pPr marL="914400" lvl="1" indent="-514350">
              <a:buFont typeface="+mj-lt"/>
              <a:buAutoNum type="arabicPeriod" startAt="9"/>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8B11F1C2-BB26-0DB2-5473-FBA5F4D6EA28}"/>
              </a:ext>
            </a:extLst>
          </p:cNvPr>
          <p:cNvSpPr>
            <a:spLocks noGrp="1"/>
          </p:cNvSpPr>
          <p:nvPr>
            <p:ph type="sldNum" sz="quarter" idx="12"/>
          </p:nvPr>
        </p:nvSpPr>
        <p:spPr/>
        <p:txBody>
          <a:bodyPr/>
          <a:lstStyle/>
          <a:p>
            <a:fld id="{73B850FF-6169-4056-8077-06FFA93A5366}" type="slidenum">
              <a:rPr lang="en-US" smtClean="0"/>
              <a:pPr/>
              <a:t>24</a:t>
            </a:fld>
            <a:endParaRPr lang="en-US" dirty="0"/>
          </a:p>
        </p:txBody>
      </p:sp>
    </p:spTree>
    <p:extLst>
      <p:ext uri="{BB962C8B-B14F-4D97-AF65-F5344CB8AC3E}">
        <p14:creationId xmlns:p14="http://schemas.microsoft.com/office/powerpoint/2010/main" val="1082412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2893-8D9E-951C-0C86-F53DCDE42D8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721EFEF-B5B7-ABAF-E6A6-5A9783BAEDF5}"/>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87657CEF-08F3-FC29-1B77-4D95F820F1F4}"/>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buFont typeface="+mj-lt"/>
              <a:buAutoNum type="arabicPeriod" startAt="10"/>
            </a:pPr>
            <a:r>
              <a:rPr lang="fr-CA" sz="1200" dirty="0">
                <a:solidFill>
                  <a:srgbClr val="404040"/>
                </a:solidFill>
              </a:rPr>
              <a:t>Les résultats du registre, selon le Guide du ministère sur la procédure précise :</a:t>
            </a:r>
          </a:p>
          <a:p>
            <a:pPr marL="1314450" lvl="2" indent="-514350" algn="just">
              <a:buFont typeface="+mj-lt"/>
              <a:buAutoNum type="arabicPeriod"/>
            </a:pPr>
            <a:r>
              <a:rPr lang="fr-CA" sz="1000" dirty="0">
                <a:solidFill>
                  <a:srgbClr val="404040"/>
                </a:solidFill>
              </a:rPr>
              <a:t>Le nombre de signatures a été atteint :</a:t>
            </a:r>
          </a:p>
          <a:p>
            <a:pPr marL="1771650" lvl="3" indent="-514350" algn="just">
              <a:buFont typeface="+mj-lt"/>
              <a:buAutoNum type="arabicPeriod"/>
            </a:pPr>
            <a:r>
              <a:rPr lang="fr-CA" sz="1000" dirty="0">
                <a:solidFill>
                  <a:srgbClr val="404040"/>
                </a:solidFill>
              </a:rPr>
              <a:t>Le Conseil décide s’il va en référendum ou pas.</a:t>
            </a:r>
          </a:p>
          <a:p>
            <a:pPr marL="1771650" lvl="3" indent="-514350" algn="just">
              <a:buFont typeface="+mj-lt"/>
              <a:buAutoNum type="arabicPeriod"/>
            </a:pPr>
            <a:r>
              <a:rPr lang="fr-CA" sz="1000" dirty="0">
                <a:solidFill>
                  <a:srgbClr val="404040"/>
                </a:solidFill>
              </a:rPr>
              <a:t>Le Conseil peut arrêter à cette étape la procédure de modification de la disposition n’ayant pas été approuvée par les personnes habiles à voter.</a:t>
            </a:r>
          </a:p>
          <a:p>
            <a:pPr marL="1771650" lvl="3" indent="-514350" algn="just">
              <a:buFont typeface="+mj-lt"/>
              <a:buAutoNum type="arabicPeriod"/>
            </a:pPr>
            <a:r>
              <a:rPr lang="fr-CA" sz="1000" dirty="0">
                <a:solidFill>
                  <a:srgbClr val="404040"/>
                </a:solidFill>
              </a:rPr>
              <a:t>Si le Conseil continue la démarche : Ce sont les modalités de la </a:t>
            </a:r>
            <a:r>
              <a:rPr lang="fr-CA" sz="1000" i="1" dirty="0">
                <a:solidFill>
                  <a:srgbClr val="404040"/>
                </a:solidFill>
              </a:rPr>
              <a:t>Loi sur ls élections et les référendums dans les municipalités (LERM) </a:t>
            </a:r>
            <a:r>
              <a:rPr lang="fr-CA" sz="1000" dirty="0">
                <a:solidFill>
                  <a:srgbClr val="404040"/>
                </a:solidFill>
              </a:rPr>
              <a:t>qui s’appliquent.</a:t>
            </a:r>
          </a:p>
          <a:p>
            <a:pPr marL="1314450" lvl="2" indent="-514350">
              <a:buFont typeface="+mj-lt"/>
              <a:buAutoNum type="arabicPeriod"/>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CA468B71-0A06-B916-2BB9-F33017FBC70E}"/>
              </a:ext>
            </a:extLst>
          </p:cNvPr>
          <p:cNvSpPr>
            <a:spLocks noGrp="1"/>
          </p:cNvSpPr>
          <p:nvPr>
            <p:ph type="sldNum" sz="quarter" idx="12"/>
          </p:nvPr>
        </p:nvSpPr>
        <p:spPr/>
        <p:txBody>
          <a:bodyPr/>
          <a:lstStyle/>
          <a:p>
            <a:fld id="{73B850FF-6169-4056-8077-06FFA93A5366}" type="slidenum">
              <a:rPr lang="en-US" smtClean="0"/>
              <a:pPr/>
              <a:t>25</a:t>
            </a:fld>
            <a:endParaRPr lang="en-US" dirty="0"/>
          </a:p>
        </p:txBody>
      </p:sp>
    </p:spTree>
    <p:extLst>
      <p:ext uri="{BB962C8B-B14F-4D97-AF65-F5344CB8AC3E}">
        <p14:creationId xmlns:p14="http://schemas.microsoft.com/office/powerpoint/2010/main" val="331707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DD3BA-656D-CEB8-01BB-8A217ECF785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BAF3915-716A-6792-1307-B68DC03F4A57}"/>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PROCESSUS DE MODIFICATION : </a:t>
            </a:r>
            <a:endParaRPr lang="fr-CA" b="1" u="sng" dirty="0"/>
          </a:p>
        </p:txBody>
      </p:sp>
      <p:sp>
        <p:nvSpPr>
          <p:cNvPr id="3" name="Espace réservé du contenu 2">
            <a:extLst>
              <a:ext uri="{FF2B5EF4-FFF2-40B4-BE49-F238E27FC236}">
                <a16:creationId xmlns:a16="http://schemas.microsoft.com/office/drawing/2014/main" id="{36A5589F-76FE-497A-F37D-65D445F7052E}"/>
              </a:ext>
            </a:extLst>
          </p:cNvPr>
          <p:cNvSpPr>
            <a:spLocks noGrp="1"/>
          </p:cNvSpPr>
          <p:nvPr>
            <p:ph idx="1"/>
          </p:nvPr>
        </p:nvSpPr>
        <p:spPr>
          <a:xfrm>
            <a:off x="1154954" y="2381534"/>
            <a:ext cx="8825659" cy="3638266"/>
          </a:xfrm>
        </p:spPr>
        <p:txBody>
          <a:bodyPr>
            <a:normAutofit lnSpcReduction="10000"/>
          </a:bodyPr>
          <a:lstStyle/>
          <a:p>
            <a:pPr marL="514350" indent="-514350">
              <a:buFont typeface="+mj-lt"/>
              <a:buAutoNum type="arabicPeriod"/>
            </a:pPr>
            <a:r>
              <a:rPr lang="fr-CA" dirty="0">
                <a:solidFill>
                  <a:srgbClr val="404040"/>
                </a:solidFill>
              </a:rPr>
              <a:t>Suite du PROCESSUS DE MODIFICATION </a:t>
            </a:r>
            <a:r>
              <a:rPr lang="fr-CA" i="1" dirty="0">
                <a:solidFill>
                  <a:srgbClr val="404040"/>
                </a:solidFill>
              </a:rPr>
              <a:t>:</a:t>
            </a:r>
          </a:p>
          <a:p>
            <a:pPr marL="914400" lvl="1" indent="-514350" algn="just">
              <a:buFont typeface="+mj-lt"/>
              <a:buAutoNum type="arabicPeriod" startAt="11"/>
            </a:pPr>
            <a:r>
              <a:rPr lang="fr-CA" sz="1200" dirty="0">
                <a:solidFill>
                  <a:srgbClr val="404040"/>
                </a:solidFill>
              </a:rPr>
              <a:t>Étape finale, pour un projet ayant été approuvé par les personnes habiles à voter par les différentes étapes :</a:t>
            </a:r>
          </a:p>
          <a:p>
            <a:pPr marL="1314450" lvl="2" indent="-514350" algn="just">
              <a:buFont typeface="+mj-lt"/>
              <a:buAutoNum type="arabicPeriod"/>
            </a:pPr>
            <a:r>
              <a:rPr lang="fr-CA" sz="1000" dirty="0">
                <a:solidFill>
                  <a:srgbClr val="404040"/>
                </a:solidFill>
              </a:rPr>
              <a:t>Le règlement final est adopté par le Conseil;</a:t>
            </a:r>
          </a:p>
          <a:p>
            <a:pPr marL="1314450" lvl="2" indent="-514350" algn="just">
              <a:buFont typeface="+mj-lt"/>
              <a:buAutoNum type="arabicPeriod"/>
            </a:pPr>
            <a:r>
              <a:rPr lang="fr-CA" sz="1000" dirty="0">
                <a:solidFill>
                  <a:srgbClr val="404040"/>
                </a:solidFill>
              </a:rPr>
              <a:t>Il est transmis à la MRC pour son approbation en regard de la conformité au schéma d’aménagement.</a:t>
            </a:r>
          </a:p>
          <a:p>
            <a:pPr marL="914400" lvl="1" indent="-514350" algn="just">
              <a:buFont typeface="+mj-lt"/>
              <a:buAutoNum type="arabicPeriod" startAt="11"/>
            </a:pPr>
            <a:r>
              <a:rPr lang="fr-CA" sz="1000" dirty="0">
                <a:solidFill>
                  <a:srgbClr val="404040"/>
                </a:solidFill>
              </a:rPr>
              <a:t>Le Conseil de la MRC a 120 jours pour approuver le règlement local et émettre le certificat de conformité amenant l’entrée en vigueur du règlement de modification.</a:t>
            </a:r>
          </a:p>
          <a:p>
            <a:pPr marL="1314450" lvl="2" indent="-514350" algn="just">
              <a:buFont typeface="+mj-lt"/>
              <a:buAutoNum type="arabicPeriod"/>
            </a:pPr>
            <a:r>
              <a:rPr lang="fr-CA" sz="1000" dirty="0">
                <a:solidFill>
                  <a:srgbClr val="404040"/>
                </a:solidFill>
              </a:rPr>
              <a:t>Un processus à la LAU prévoit si la conformité du règlement local n’est pas réalisée au schéma d’aménagement, de modifier le règlement local et ceci sans nouvelle mesure d’approbation des personnes habiles à voter.</a:t>
            </a:r>
          </a:p>
          <a:p>
            <a:pPr marL="1314450" lvl="2" indent="-514350" algn="just">
              <a:buFont typeface="+mj-lt"/>
              <a:buAutoNum type="arabicPeriod"/>
            </a:pPr>
            <a:r>
              <a:rPr lang="fr-CA" sz="1000" dirty="0">
                <a:solidFill>
                  <a:srgbClr val="404040"/>
                </a:solidFill>
              </a:rPr>
              <a:t>Le règlement local est réputé être conforme aux objectifs et dispositions du schéma : le Conseil régional l’approuve par résolution,  un certificat de conformité est émis. La date du certificat émis par le greffier de la MRC détermine la date d’entrée en vigueur du règlement de modification.</a:t>
            </a:r>
          </a:p>
          <a:p>
            <a:pPr marL="914400" lvl="1" indent="-514350" algn="just">
              <a:buFont typeface="+mj-lt"/>
              <a:buAutoNum type="arabicPeriod" startAt="11"/>
            </a:pPr>
            <a:r>
              <a:rPr lang="fr-CA" sz="1000" dirty="0">
                <a:solidFill>
                  <a:srgbClr val="404040"/>
                </a:solidFill>
              </a:rPr>
              <a:t>La municipalité publie un avis d’entrée en vigueur du règlement de modification en précisant la date du certificat régional.</a:t>
            </a:r>
          </a:p>
          <a:p>
            <a:pPr marL="914400" lvl="1" indent="-514350">
              <a:buFont typeface="+mj-lt"/>
              <a:buAutoNum type="arabicPeriod" startAt="11"/>
            </a:pPr>
            <a:endParaRPr lang="fr-CA" sz="1000" dirty="0">
              <a:solidFill>
                <a:srgbClr val="404040"/>
              </a:solidFill>
            </a:endParaRPr>
          </a:p>
          <a:p>
            <a:pPr marL="400050" lvl="1" indent="0" algn="ctr">
              <a:buNone/>
            </a:pPr>
            <a:r>
              <a:rPr lang="fr-CA" sz="1200" b="1" dirty="0">
                <a:solidFill>
                  <a:srgbClr val="404040"/>
                </a:solidFill>
              </a:rPr>
              <a:t>FIN DU PROCESSUS DE MODIFICATION ENCADRÉ PAR LA </a:t>
            </a:r>
            <a:r>
              <a:rPr lang="fr-CA" sz="1200" b="1" i="1" dirty="0">
                <a:solidFill>
                  <a:srgbClr val="404040"/>
                </a:solidFill>
              </a:rPr>
              <a:t>LAU</a:t>
            </a:r>
            <a:r>
              <a:rPr lang="fr-CA" sz="1200" b="1" dirty="0">
                <a:solidFill>
                  <a:srgbClr val="404040"/>
                </a:solidFill>
              </a:rPr>
              <a:t> ET LA </a:t>
            </a:r>
            <a:r>
              <a:rPr lang="fr-CA" sz="1200" b="1" i="1" dirty="0">
                <a:solidFill>
                  <a:srgbClr val="404040"/>
                </a:solidFill>
              </a:rPr>
              <a:t>LERM</a:t>
            </a:r>
            <a:r>
              <a:rPr lang="fr-CA" sz="1200" b="1" dirty="0">
                <a:solidFill>
                  <a:srgbClr val="404040"/>
                </a:solidFill>
              </a:rPr>
              <a:t>.</a:t>
            </a:r>
          </a:p>
          <a:p>
            <a:pPr marL="914400" lvl="1" indent="-514350">
              <a:buFont typeface="+mj-lt"/>
              <a:buAutoNum type="arabicPeriod" startAt="10"/>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4D80418-BBFD-C52E-C00F-A42CDB0F481D}"/>
              </a:ext>
            </a:extLst>
          </p:cNvPr>
          <p:cNvSpPr>
            <a:spLocks noGrp="1"/>
          </p:cNvSpPr>
          <p:nvPr>
            <p:ph type="sldNum" sz="quarter" idx="12"/>
          </p:nvPr>
        </p:nvSpPr>
        <p:spPr/>
        <p:txBody>
          <a:bodyPr/>
          <a:lstStyle/>
          <a:p>
            <a:fld id="{73B850FF-6169-4056-8077-06FFA93A5366}" type="slidenum">
              <a:rPr lang="en-US" smtClean="0"/>
              <a:pPr/>
              <a:t>26</a:t>
            </a:fld>
            <a:endParaRPr lang="en-US" dirty="0"/>
          </a:p>
        </p:txBody>
      </p:sp>
    </p:spTree>
    <p:extLst>
      <p:ext uri="{BB962C8B-B14F-4D97-AF65-F5344CB8AC3E}">
        <p14:creationId xmlns:p14="http://schemas.microsoft.com/office/powerpoint/2010/main" val="12189818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1E31E-D18E-B9C6-6DF8-985F88B6483E}"/>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D6300FF-8926-EE82-11C6-DF47D401E98A}"/>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092C1C8A-418C-B583-33AE-4A195FD87B8D}"/>
              </a:ext>
            </a:extLst>
          </p:cNvPr>
          <p:cNvSpPr>
            <a:spLocks noGrp="1"/>
          </p:cNvSpPr>
          <p:nvPr>
            <p:ph idx="1"/>
          </p:nvPr>
        </p:nvSpPr>
        <p:spPr>
          <a:xfrm>
            <a:off x="1154954" y="2381534"/>
            <a:ext cx="8825659" cy="3638266"/>
          </a:xfrm>
        </p:spPr>
        <p:txBody>
          <a:bodyPr>
            <a:normAutofit fontScale="92500" lnSpcReduction="10000"/>
          </a:bodyPr>
          <a:lstStyle/>
          <a:p>
            <a:pPr marL="514350" indent="-514350">
              <a:buFont typeface="+mj-lt"/>
              <a:buAutoNum type="arabicPeriod" startAt="2"/>
            </a:pPr>
            <a:r>
              <a:rPr lang="fr-CA" dirty="0">
                <a:solidFill>
                  <a:srgbClr val="404040"/>
                </a:solidFill>
              </a:rPr>
              <a:t>PRÉSENTATION DU PREMIER PROJET DE RÈGLEMENT NO. 603</a:t>
            </a:r>
            <a:r>
              <a:rPr lang="fr-CA" i="1" dirty="0">
                <a:solidFill>
                  <a:srgbClr val="404040"/>
                </a:solidFill>
              </a:rPr>
              <a:t>:</a:t>
            </a:r>
          </a:p>
          <a:p>
            <a:pPr marL="914400" lvl="1" indent="-514350" algn="just">
              <a:buFont typeface="+mj-lt"/>
              <a:buAutoNum type="arabicPeriod"/>
            </a:pPr>
            <a:r>
              <a:rPr lang="fr-CA" sz="1200" b="1" dirty="0">
                <a:solidFill>
                  <a:srgbClr val="404040"/>
                </a:solidFill>
              </a:rPr>
              <a:t>OBJET DU PROJET DE RÈGLEMENT </a:t>
            </a:r>
            <a:r>
              <a:rPr lang="fr-CA" sz="1200" dirty="0">
                <a:solidFill>
                  <a:srgbClr val="404040"/>
                </a:solidFill>
              </a:rPr>
              <a:t>: Modification du règlement de zonage no. 337 afin </a:t>
            </a:r>
            <a:r>
              <a:rPr lang="fr-CA" sz="1200" b="1" dirty="0">
                <a:solidFill>
                  <a:srgbClr val="404040"/>
                </a:solidFill>
              </a:rPr>
              <a:t>de modifier le plan de zonage pour déplacer les lots 3 761 786 et 4 513 334, occupés par des bâtiments de 3 logements de la zone 309 à la zone 317, comportant déjà des 3 et des 4 logements</a:t>
            </a:r>
            <a:r>
              <a:rPr lang="fr-CA" sz="1200" b="1" i="1" dirty="0">
                <a:solidFill>
                  <a:srgbClr val="404040"/>
                </a:solidFill>
              </a:rPr>
              <a:t>. La modification apporte des changements à la grille de la zone 317 pour changer le nombre maximum de logements de 2 à 4 logements et d’ajouter les groupes d’habitations en conséquence. La modification viserait à régulariser la situation des habitations comportant plus de logements que le nombre maximal indiqué à la grille de la ou des zones concernées.   </a:t>
            </a:r>
            <a:r>
              <a:rPr lang="fr-CA" sz="1200" b="1" dirty="0">
                <a:solidFill>
                  <a:srgbClr val="404040"/>
                </a:solidFill>
              </a:rPr>
              <a:t> </a:t>
            </a:r>
          </a:p>
          <a:p>
            <a:pPr marL="914400" lvl="1" indent="-514350" algn="just">
              <a:buFont typeface="+mj-lt"/>
              <a:buAutoNum type="arabicPeriod"/>
            </a:pPr>
            <a:r>
              <a:rPr lang="fr-CA" sz="1200" b="1" dirty="0">
                <a:solidFill>
                  <a:srgbClr val="404040"/>
                </a:solidFill>
              </a:rPr>
              <a:t>SECTEURS VISÉS : Les zones 309 et 317, situées de part et d’autre de la rue Christ-Roi, en excluant une petite partie qui est en zone 328 à la jonction avec la rue Principale.</a:t>
            </a:r>
            <a:endParaRPr lang="fr-CA" sz="1200" dirty="0">
              <a:solidFill>
                <a:srgbClr val="404040"/>
              </a:solidFill>
            </a:endParaRPr>
          </a:p>
          <a:p>
            <a:pPr marL="914400" lvl="1" indent="-514350" algn="just">
              <a:buFont typeface="+mj-lt"/>
              <a:buAutoNum type="arabicPeriod"/>
            </a:pPr>
            <a:r>
              <a:rPr lang="fr-CA" sz="1200" dirty="0">
                <a:solidFill>
                  <a:srgbClr val="404040"/>
                </a:solidFill>
              </a:rPr>
              <a:t>Les modifications découlent d’une vérification pour le lot 3 761 786 à la demande d’un arpenteur, dans le cadre d’un certificat de localisation, à savoir si un 3 logements est permis dans la zone 309. Il a été constaté qu’avec les règlements antérieurs les 3 logements étaient permis mais avec la réforme de 2000 (R Zonage 337), pour la zone 309, cela a été ramené à 1 logement et pour 317 à 2 logements, pour le maximum. </a:t>
            </a:r>
          </a:p>
          <a:p>
            <a:pPr marL="914400" lvl="1" indent="-514350" algn="just">
              <a:buFont typeface="+mj-lt"/>
              <a:buAutoNum type="arabicPeriod"/>
            </a:pPr>
            <a:r>
              <a:rPr lang="fr-CA" sz="1200" dirty="0">
                <a:solidFill>
                  <a:srgbClr val="404040"/>
                </a:solidFill>
              </a:rPr>
              <a:t>Les modifications visent à régulariser la situation des habitations comportant plus de logements que le nombre maximal indiqué à la grille de la ou des zones concernées, évitant tout problème lors de la vente d’un immeuble. </a:t>
            </a:r>
          </a:p>
          <a:p>
            <a:pPr marL="914400" lvl="1" indent="-514350" algn="just">
              <a:buFont typeface="+mj-lt"/>
              <a:buAutoNum type="arabicPeriod"/>
            </a:pPr>
            <a:r>
              <a:rPr lang="fr-CA" sz="1200" dirty="0">
                <a:solidFill>
                  <a:srgbClr val="404040"/>
                </a:solidFill>
              </a:rPr>
              <a:t>Le CCU a recommandé à sa rencontre du 22 avril 2026 aux membres du Conseil d’accepter la modification. Le Conseil lors de sa séance du 5 mai 2026 a adopté le 1</a:t>
            </a:r>
            <a:r>
              <a:rPr lang="fr-CA" sz="1200" baseline="30000" dirty="0">
                <a:solidFill>
                  <a:srgbClr val="404040"/>
                </a:solidFill>
              </a:rPr>
              <a:t>er</a:t>
            </a:r>
            <a:r>
              <a:rPr lang="fr-CA" sz="1200" dirty="0">
                <a:solidFill>
                  <a:srgbClr val="404040"/>
                </a:solidFill>
              </a:rPr>
              <a:t> projet de règlement no 603.  </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5AB2709C-BB01-043F-1152-D2C85093FBCA}"/>
              </a:ext>
            </a:extLst>
          </p:cNvPr>
          <p:cNvSpPr>
            <a:spLocks noGrp="1"/>
          </p:cNvSpPr>
          <p:nvPr>
            <p:ph type="sldNum" sz="quarter" idx="12"/>
          </p:nvPr>
        </p:nvSpPr>
        <p:spPr/>
        <p:txBody>
          <a:bodyPr/>
          <a:lstStyle/>
          <a:p>
            <a:fld id="{73B850FF-6169-4056-8077-06FFA93A5366}" type="slidenum">
              <a:rPr lang="en-US" smtClean="0"/>
              <a:pPr/>
              <a:t>27</a:t>
            </a:fld>
            <a:endParaRPr lang="en-US" dirty="0"/>
          </a:p>
        </p:txBody>
      </p:sp>
    </p:spTree>
    <p:extLst>
      <p:ext uri="{BB962C8B-B14F-4D97-AF65-F5344CB8AC3E}">
        <p14:creationId xmlns:p14="http://schemas.microsoft.com/office/powerpoint/2010/main" val="3932607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32A13-3114-DDA0-2E49-745EA926D78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DF46E20-9CD6-C0D3-1942-4A502FE8D214}"/>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E671543A-C9DC-3EA3-4776-EF65DA611E92}"/>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599</a:t>
            </a:r>
            <a:r>
              <a:rPr lang="fr-CA" i="1" dirty="0">
                <a:solidFill>
                  <a:srgbClr val="404040"/>
                </a:solidFill>
              </a:rPr>
              <a:t>:</a:t>
            </a:r>
          </a:p>
          <a:p>
            <a:pPr marL="914400" lvl="1" indent="-514350" algn="just">
              <a:buFont typeface="+mj-lt"/>
              <a:buAutoNum type="arabicPeriod"/>
            </a:pPr>
            <a:r>
              <a:rPr lang="fr-CA" sz="1200" b="1" dirty="0">
                <a:solidFill>
                  <a:srgbClr val="404040"/>
                </a:solidFill>
              </a:rPr>
              <a:t>SECTEURS VISÉS : </a:t>
            </a:r>
          </a:p>
          <a:p>
            <a:pPr marL="400050" lvl="1" indent="0" algn="just">
              <a:buNone/>
            </a:pPr>
            <a:r>
              <a:rPr lang="fr-CA" b="1" dirty="0">
                <a:solidFill>
                  <a:srgbClr val="404040"/>
                </a:solidFill>
              </a:rPr>
              <a:t>Les zones 309 et 317, situées de part et d’autre de la rue Christ-Roi, en excluant une petite partie qui est en zone 328 à la jonction avec la rue Principale.</a:t>
            </a:r>
            <a:endParaRPr lang="fr-CA" dirty="0">
              <a:solidFill>
                <a:srgbClr val="404040"/>
              </a:solidFill>
            </a:endParaRPr>
          </a:p>
          <a:p>
            <a:pPr marL="400050" lvl="1" indent="0" algn="just">
              <a:buNone/>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D2D25669-505B-EB01-DE7E-DB487A0458F5}"/>
              </a:ext>
            </a:extLst>
          </p:cNvPr>
          <p:cNvSpPr>
            <a:spLocks noGrp="1"/>
          </p:cNvSpPr>
          <p:nvPr>
            <p:ph type="sldNum" sz="quarter" idx="12"/>
          </p:nvPr>
        </p:nvSpPr>
        <p:spPr/>
        <p:txBody>
          <a:bodyPr/>
          <a:lstStyle/>
          <a:p>
            <a:fld id="{73B850FF-6169-4056-8077-06FFA93A5366}" type="slidenum">
              <a:rPr lang="en-US" smtClean="0"/>
              <a:pPr/>
              <a:t>28</a:t>
            </a:fld>
            <a:endParaRPr lang="en-US" dirty="0"/>
          </a:p>
        </p:txBody>
      </p:sp>
    </p:spTree>
    <p:extLst>
      <p:ext uri="{BB962C8B-B14F-4D97-AF65-F5344CB8AC3E}">
        <p14:creationId xmlns:p14="http://schemas.microsoft.com/office/powerpoint/2010/main" val="26780088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EEF79-99CF-6212-FFCB-449FB2A7B96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56B2BDB-06C5-9783-82EC-04707FD48C66}"/>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63DDD292-BBF4-C20E-5E73-5FCF1C75EFF8}"/>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a:pPr>
            <a:r>
              <a:rPr lang="fr-CA" sz="1200" dirty="0">
                <a:solidFill>
                  <a:srgbClr val="404040"/>
                </a:solidFill>
              </a:rPr>
              <a:t>.</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7B71921-5B17-301F-65C4-ACD39C02E345}"/>
              </a:ext>
            </a:extLst>
          </p:cNvPr>
          <p:cNvSpPr>
            <a:spLocks noGrp="1"/>
          </p:cNvSpPr>
          <p:nvPr>
            <p:ph type="sldNum" sz="quarter" idx="12"/>
          </p:nvPr>
        </p:nvSpPr>
        <p:spPr/>
        <p:txBody>
          <a:bodyPr/>
          <a:lstStyle/>
          <a:p>
            <a:fld id="{73B850FF-6169-4056-8077-06FFA93A5366}" type="slidenum">
              <a:rPr lang="en-US" smtClean="0"/>
              <a:pPr/>
              <a:t>29</a:t>
            </a:fld>
            <a:endParaRPr lang="en-US" dirty="0"/>
          </a:p>
        </p:txBody>
      </p:sp>
      <p:pic>
        <p:nvPicPr>
          <p:cNvPr id="6" name="Image 5">
            <a:extLst>
              <a:ext uri="{FF2B5EF4-FFF2-40B4-BE49-F238E27FC236}">
                <a16:creationId xmlns:a16="http://schemas.microsoft.com/office/drawing/2014/main" id="{3B9EF4C5-851A-871F-7499-D073222F46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9977" y="1940011"/>
            <a:ext cx="10327473" cy="5412259"/>
          </a:xfrm>
          <a:prstGeom prst="rect">
            <a:avLst/>
          </a:prstGeom>
        </p:spPr>
      </p:pic>
    </p:spTree>
    <p:extLst>
      <p:ext uri="{BB962C8B-B14F-4D97-AF65-F5344CB8AC3E}">
        <p14:creationId xmlns:p14="http://schemas.microsoft.com/office/powerpoint/2010/main" val="19778101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B7C68-D0AF-D9D1-E4F6-715A0BDCEA9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5F96CD1-90C2-991A-69FE-A17B7920BF34}"/>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137E42B2-6111-B91C-602D-6C97ADA2D53D}"/>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603 :</a:t>
            </a:r>
          </a:p>
          <a:p>
            <a:pPr marL="0" indent="0">
              <a:buNone/>
            </a:pPr>
            <a:r>
              <a:rPr lang="fr-CA" b="1" u="sng" dirty="0"/>
              <a:t>ARTICLE 1</a:t>
            </a:r>
            <a:endParaRPr lang="fr-CA" dirty="0"/>
          </a:p>
          <a:p>
            <a:pPr marL="0" indent="0" algn="just">
              <a:buNone/>
            </a:pPr>
            <a:r>
              <a:rPr lang="fr-CA" sz="2000" dirty="0"/>
              <a:t>Le plan de zonage, accompagnant le règlement de zonage no 337, est modifié en déplaçant les lots 3 761 786 et 4 513 334 de la zone 309 à la zone 317, tel que présenté à l’extrait du plan de zonage en annexe du présent règlement. </a:t>
            </a: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3CBBC105-5EC9-3046-4D27-019ECEA972EB}"/>
              </a:ext>
            </a:extLst>
          </p:cNvPr>
          <p:cNvSpPr>
            <a:spLocks noGrp="1"/>
          </p:cNvSpPr>
          <p:nvPr>
            <p:ph type="sldNum" sz="quarter" idx="12"/>
          </p:nvPr>
        </p:nvSpPr>
        <p:spPr/>
        <p:txBody>
          <a:bodyPr/>
          <a:lstStyle/>
          <a:p>
            <a:fld id="{73B850FF-6169-4056-8077-06FFA93A5366}" type="slidenum">
              <a:rPr lang="en-US" smtClean="0"/>
              <a:pPr/>
              <a:t>30</a:t>
            </a:fld>
            <a:endParaRPr lang="en-US" dirty="0"/>
          </a:p>
        </p:txBody>
      </p:sp>
    </p:spTree>
    <p:extLst>
      <p:ext uri="{BB962C8B-B14F-4D97-AF65-F5344CB8AC3E}">
        <p14:creationId xmlns:p14="http://schemas.microsoft.com/office/powerpoint/2010/main" val="36835074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EDE41-09AA-60C4-761F-F68BAB84477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DB62876C-A8AF-11F5-BE50-B8914DEC20E2}"/>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9E0E40A7-AE72-34D2-0A62-90AF6D818A10}"/>
              </a:ext>
            </a:extLst>
          </p:cNvPr>
          <p:cNvSpPr>
            <a:spLocks noGrp="1"/>
          </p:cNvSpPr>
          <p:nvPr>
            <p:ph idx="1"/>
          </p:nvPr>
        </p:nvSpPr>
        <p:spPr>
          <a:xfrm>
            <a:off x="401782" y="2258291"/>
            <a:ext cx="10957255" cy="5563014"/>
          </a:xfrm>
        </p:spPr>
        <p:txBody>
          <a:bodyPr>
            <a:normAutofit/>
          </a:bodyPr>
          <a:lstStyle/>
          <a:p>
            <a:pPr marL="514350" indent="-514350">
              <a:buFont typeface="+mj-lt"/>
              <a:buAutoNum type="arabicPeriod" startAt="2"/>
            </a:pPr>
            <a:r>
              <a:rPr lang="fr-CA" sz="1200" dirty="0">
                <a:solidFill>
                  <a:srgbClr val="404040"/>
                </a:solidFill>
              </a:rPr>
              <a:t>SUITE DE LA PRÉSENTATION  DU PREMIER PROJET DE RÈGLEMENT NO. 603 :</a:t>
            </a:r>
          </a:p>
          <a:p>
            <a:pPr marL="0" indent="0">
              <a:buNone/>
            </a:pPr>
            <a:r>
              <a:rPr lang="fr-CA" sz="1200" b="1" u="sng" dirty="0"/>
              <a:t>Suite ARTICLE 1</a:t>
            </a:r>
            <a:endParaRPr lang="fr-CA" sz="1200" dirty="0"/>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2D910818-57D7-D91A-74C7-A5E72362094B}"/>
              </a:ext>
            </a:extLst>
          </p:cNvPr>
          <p:cNvSpPr>
            <a:spLocks noGrp="1"/>
          </p:cNvSpPr>
          <p:nvPr>
            <p:ph type="sldNum" sz="quarter" idx="12"/>
          </p:nvPr>
        </p:nvSpPr>
        <p:spPr/>
        <p:txBody>
          <a:bodyPr/>
          <a:lstStyle/>
          <a:p>
            <a:fld id="{73B850FF-6169-4056-8077-06FFA93A5366}" type="slidenum">
              <a:rPr lang="en-US" smtClean="0"/>
              <a:pPr/>
              <a:t>31</a:t>
            </a:fld>
            <a:endParaRPr lang="en-US" dirty="0"/>
          </a:p>
        </p:txBody>
      </p:sp>
      <p:pic>
        <p:nvPicPr>
          <p:cNvPr id="1026" name="Image 1">
            <a:extLst>
              <a:ext uri="{FF2B5EF4-FFF2-40B4-BE49-F238E27FC236}">
                <a16:creationId xmlns:a16="http://schemas.microsoft.com/office/drawing/2014/main" id="{7BC3261D-5C74-D974-919A-E96A217AC6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3309" y="2519393"/>
            <a:ext cx="6993058" cy="3947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4247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F16ED-7583-E994-B9AC-A6E8ECFBF398}"/>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C1DD5079-53D5-A62F-9209-0A2FE736B4C0}"/>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87D1198B-6EB2-3A48-B39C-11670AAD4504}"/>
              </a:ext>
            </a:extLst>
          </p:cNvPr>
          <p:cNvSpPr>
            <a:spLocks noGrp="1"/>
          </p:cNvSpPr>
          <p:nvPr>
            <p:ph idx="1"/>
          </p:nvPr>
        </p:nvSpPr>
        <p:spPr>
          <a:xfrm>
            <a:off x="415636" y="2327563"/>
            <a:ext cx="10036031" cy="3054927"/>
          </a:xfrm>
        </p:spPr>
        <p:txBody>
          <a:bodyPr>
            <a:normAutofit/>
          </a:bodyPr>
          <a:lstStyle/>
          <a:p>
            <a:pPr marL="514350" indent="-514350">
              <a:buFont typeface="+mj-lt"/>
              <a:buAutoNum type="arabicPeriod" startAt="2"/>
            </a:pPr>
            <a:r>
              <a:rPr lang="fr-CA" sz="1200" dirty="0">
                <a:solidFill>
                  <a:srgbClr val="404040"/>
                </a:solidFill>
              </a:rPr>
              <a:t>SUITE DE LA PRÉSENTATION  DU PREMIER PROJET DE RÈGLEMENT NO. 603 :</a:t>
            </a:r>
          </a:p>
          <a:p>
            <a:pPr marL="0" indent="0">
              <a:buNone/>
            </a:pPr>
            <a:r>
              <a:rPr lang="fr-CA" sz="1200" b="1" u="sng" dirty="0"/>
              <a:t>Suite ARTICLE 1</a:t>
            </a:r>
            <a:endParaRPr lang="fr-CA" sz="1200" dirty="0"/>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113477D-CF24-6EAC-5EA6-9FE0A659D026}"/>
              </a:ext>
            </a:extLst>
          </p:cNvPr>
          <p:cNvSpPr>
            <a:spLocks noGrp="1"/>
          </p:cNvSpPr>
          <p:nvPr>
            <p:ph type="sldNum" sz="quarter" idx="12"/>
          </p:nvPr>
        </p:nvSpPr>
        <p:spPr/>
        <p:txBody>
          <a:bodyPr/>
          <a:lstStyle/>
          <a:p>
            <a:fld id="{73B850FF-6169-4056-8077-06FFA93A5366}" type="slidenum">
              <a:rPr lang="en-US" smtClean="0"/>
              <a:pPr/>
              <a:t>32</a:t>
            </a:fld>
            <a:endParaRPr lang="en-US" dirty="0"/>
          </a:p>
        </p:txBody>
      </p:sp>
      <p:pic>
        <p:nvPicPr>
          <p:cNvPr id="2050" name="Image 1">
            <a:extLst>
              <a:ext uri="{FF2B5EF4-FFF2-40B4-BE49-F238E27FC236}">
                <a16:creationId xmlns:a16="http://schemas.microsoft.com/office/drawing/2014/main" id="{DDAD0D4D-1515-B8B3-D0EB-8883E9532D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0407" y="2560446"/>
            <a:ext cx="7291185" cy="4086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4347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3064F-4B3A-FF54-9AFB-A8B0CD723C25}"/>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DCA35B9-563F-2213-A154-9C5B1A8E6F95}"/>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0550A3B1-EA15-B4F1-8A24-3BCB92CA8427}"/>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603</a:t>
            </a:r>
            <a:r>
              <a:rPr lang="fr-CA" i="1" dirty="0">
                <a:solidFill>
                  <a:srgbClr val="404040"/>
                </a:solidFill>
              </a:rPr>
              <a:t>:</a:t>
            </a:r>
          </a:p>
          <a:p>
            <a:pPr marL="0" indent="0">
              <a:buNone/>
            </a:pPr>
            <a:r>
              <a:rPr lang="fr-CA" b="1" u="sng" dirty="0"/>
              <a:t>ARTICLE 2</a:t>
            </a:r>
            <a:endParaRPr lang="fr-CA" sz="2000" dirty="0"/>
          </a:p>
          <a:p>
            <a:pPr marL="0" indent="0" algn="just">
              <a:buNone/>
            </a:pPr>
            <a:r>
              <a:rPr lang="fr-CA" sz="2000" dirty="0"/>
              <a:t>L’annexe B du Règlement de zonage no 337, soit les grilles de spécifications, est modifié à la grille de spécifications de la zone 317 par le changement du nombre maximal de logement pour passer à « 4 » au lieu de « 2 » et par l’ajout des groupes  d’usage C, E, F et G à la Catégorie d’usage « HABITATION ».</a:t>
            </a:r>
          </a:p>
          <a:p>
            <a:pPr marL="0" indent="0" algn="just">
              <a:buNone/>
            </a:pPr>
            <a:r>
              <a:rPr lang="fr-CA" sz="2000" dirty="0"/>
              <a:t>La grille de spécification de la zone 317 modifiée est annexée au présent règlement.</a:t>
            </a:r>
          </a:p>
          <a:p>
            <a:pPr marL="800100" lvl="2" indent="0" algn="just">
              <a:buNone/>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6F2C962-089F-A3A5-943E-AEF630D9B350}"/>
              </a:ext>
            </a:extLst>
          </p:cNvPr>
          <p:cNvSpPr>
            <a:spLocks noGrp="1"/>
          </p:cNvSpPr>
          <p:nvPr>
            <p:ph type="sldNum" sz="quarter" idx="12"/>
          </p:nvPr>
        </p:nvSpPr>
        <p:spPr/>
        <p:txBody>
          <a:bodyPr/>
          <a:lstStyle/>
          <a:p>
            <a:fld id="{73B850FF-6169-4056-8077-06FFA93A5366}" type="slidenum">
              <a:rPr lang="en-US" smtClean="0"/>
              <a:pPr/>
              <a:t>33</a:t>
            </a:fld>
            <a:endParaRPr lang="en-US" dirty="0"/>
          </a:p>
        </p:txBody>
      </p:sp>
    </p:spTree>
    <p:extLst>
      <p:ext uri="{BB962C8B-B14F-4D97-AF65-F5344CB8AC3E}">
        <p14:creationId xmlns:p14="http://schemas.microsoft.com/office/powerpoint/2010/main" val="6884507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E02F5-7E76-7C1F-8B5D-9012EE8A6F5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9EF275B-5C1A-8F60-4428-6581CF04F108}"/>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7CC419E9-0231-2E03-CD38-EF2EC0B7E4E1}"/>
              </a:ext>
            </a:extLst>
          </p:cNvPr>
          <p:cNvSpPr>
            <a:spLocks noGrp="1"/>
          </p:cNvSpPr>
          <p:nvPr>
            <p:ph idx="1"/>
          </p:nvPr>
        </p:nvSpPr>
        <p:spPr>
          <a:xfrm>
            <a:off x="1154954" y="2381534"/>
            <a:ext cx="8825659" cy="3638266"/>
          </a:xfrm>
        </p:spPr>
        <p:txBody>
          <a:bodyPr>
            <a:normAutofit/>
          </a:bodyPr>
          <a:lstStyle/>
          <a:p>
            <a:pPr marL="514350" indent="-514350">
              <a:buFont typeface="+mj-lt"/>
              <a:buAutoNum type="arabicPeriod" startAt="2"/>
            </a:pPr>
            <a:r>
              <a:rPr lang="fr-CA" dirty="0">
                <a:solidFill>
                  <a:srgbClr val="404040"/>
                </a:solidFill>
              </a:rPr>
              <a:t>SUITE DE LA PRÉSENTATION  DU PREMIER PROJET DE RÈGLEMENT NO. 603</a:t>
            </a:r>
            <a:r>
              <a:rPr lang="fr-CA" i="1" dirty="0">
                <a:solidFill>
                  <a:srgbClr val="404040"/>
                </a:solidFill>
              </a:rPr>
              <a:t>:</a:t>
            </a:r>
          </a:p>
          <a:p>
            <a:pPr marL="800100" lvl="2" indent="0" algn="just">
              <a:buNone/>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5C924236-CDA7-C188-8636-927646108BBC}"/>
              </a:ext>
            </a:extLst>
          </p:cNvPr>
          <p:cNvSpPr>
            <a:spLocks noGrp="1"/>
          </p:cNvSpPr>
          <p:nvPr>
            <p:ph type="sldNum" sz="quarter" idx="12"/>
          </p:nvPr>
        </p:nvSpPr>
        <p:spPr/>
        <p:txBody>
          <a:bodyPr/>
          <a:lstStyle/>
          <a:p>
            <a:fld id="{73B850FF-6169-4056-8077-06FFA93A5366}" type="slidenum">
              <a:rPr lang="en-US" smtClean="0"/>
              <a:pPr/>
              <a:t>34</a:t>
            </a:fld>
            <a:endParaRPr lang="en-US" dirty="0"/>
          </a:p>
        </p:txBody>
      </p:sp>
      <p:pic>
        <p:nvPicPr>
          <p:cNvPr id="9" name="Image 8">
            <a:extLst>
              <a:ext uri="{FF2B5EF4-FFF2-40B4-BE49-F238E27FC236}">
                <a16:creationId xmlns:a16="http://schemas.microsoft.com/office/drawing/2014/main" id="{3BB08ECA-C66C-69CA-E5F5-52FCC8D2AA2B}"/>
              </a:ext>
            </a:extLst>
          </p:cNvPr>
          <p:cNvPicPr>
            <a:picLocks noChangeAspect="1"/>
          </p:cNvPicPr>
          <p:nvPr/>
        </p:nvPicPr>
        <p:blipFill>
          <a:blip r:embed="rId2"/>
          <a:stretch>
            <a:fillRect/>
          </a:stretch>
        </p:blipFill>
        <p:spPr>
          <a:xfrm>
            <a:off x="1645538" y="2799831"/>
            <a:ext cx="9113253" cy="3920871"/>
          </a:xfrm>
          <a:prstGeom prst="rect">
            <a:avLst/>
          </a:prstGeom>
        </p:spPr>
      </p:pic>
    </p:spTree>
    <p:extLst>
      <p:ext uri="{BB962C8B-B14F-4D97-AF65-F5344CB8AC3E}">
        <p14:creationId xmlns:p14="http://schemas.microsoft.com/office/powerpoint/2010/main" val="29148106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7714A-E024-422B-162D-41E2230A6DE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474F41E-0758-0CEB-2B8E-B9ADE97D6626}"/>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284B0297-F44C-79F7-AA64-5FDCF5CC2764}"/>
              </a:ext>
            </a:extLst>
          </p:cNvPr>
          <p:cNvSpPr>
            <a:spLocks noGrp="1"/>
          </p:cNvSpPr>
          <p:nvPr>
            <p:ph idx="1"/>
          </p:nvPr>
        </p:nvSpPr>
        <p:spPr>
          <a:xfrm>
            <a:off x="238126" y="2238375"/>
            <a:ext cx="9742488" cy="3781425"/>
          </a:xfrm>
        </p:spPr>
        <p:txBody>
          <a:bodyPr>
            <a:normAutofit/>
          </a:bodyPr>
          <a:lstStyle/>
          <a:p>
            <a:pPr marL="514350" indent="-514350">
              <a:buFont typeface="+mj-lt"/>
              <a:buAutoNum type="arabicPeriod" startAt="2"/>
            </a:pPr>
            <a:r>
              <a:rPr lang="fr-CA" sz="1200" dirty="0">
                <a:solidFill>
                  <a:srgbClr val="404040"/>
                </a:solidFill>
              </a:rPr>
              <a:t>SUITE DE LA PRÉSENTATION  DU PREMIER PROJET DE RÈGLEMENT NO. 603</a:t>
            </a:r>
            <a:r>
              <a:rPr lang="fr-CA" sz="1200" i="1" dirty="0">
                <a:solidFill>
                  <a:srgbClr val="404040"/>
                </a:solidFill>
              </a:rPr>
              <a:t>:</a:t>
            </a:r>
          </a:p>
          <a:p>
            <a:pPr marL="800100" lvl="2" indent="0" algn="just">
              <a:buNone/>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93CAA957-9D1D-F0BC-1582-89C1C3891FCD}"/>
              </a:ext>
            </a:extLst>
          </p:cNvPr>
          <p:cNvSpPr>
            <a:spLocks noGrp="1"/>
          </p:cNvSpPr>
          <p:nvPr>
            <p:ph type="sldNum" sz="quarter" idx="12"/>
          </p:nvPr>
        </p:nvSpPr>
        <p:spPr/>
        <p:txBody>
          <a:bodyPr/>
          <a:lstStyle/>
          <a:p>
            <a:fld id="{73B850FF-6169-4056-8077-06FFA93A5366}" type="slidenum">
              <a:rPr lang="en-US" smtClean="0"/>
              <a:pPr/>
              <a:t>35</a:t>
            </a:fld>
            <a:endParaRPr lang="en-US" dirty="0"/>
          </a:p>
        </p:txBody>
      </p:sp>
      <p:pic>
        <p:nvPicPr>
          <p:cNvPr id="6" name="Image 5">
            <a:extLst>
              <a:ext uri="{FF2B5EF4-FFF2-40B4-BE49-F238E27FC236}">
                <a16:creationId xmlns:a16="http://schemas.microsoft.com/office/drawing/2014/main" id="{F04195A5-EF36-C21F-E76F-681A7B65C915}"/>
              </a:ext>
            </a:extLst>
          </p:cNvPr>
          <p:cNvPicPr>
            <a:picLocks noChangeAspect="1"/>
          </p:cNvPicPr>
          <p:nvPr/>
        </p:nvPicPr>
        <p:blipFill>
          <a:blip r:embed="rId2"/>
          <a:stretch>
            <a:fillRect/>
          </a:stretch>
        </p:blipFill>
        <p:spPr>
          <a:xfrm>
            <a:off x="3509962" y="2393419"/>
            <a:ext cx="7477125" cy="4638675"/>
          </a:xfrm>
          <a:prstGeom prst="rect">
            <a:avLst/>
          </a:prstGeom>
        </p:spPr>
      </p:pic>
    </p:spTree>
    <p:extLst>
      <p:ext uri="{BB962C8B-B14F-4D97-AF65-F5344CB8AC3E}">
        <p14:creationId xmlns:p14="http://schemas.microsoft.com/office/powerpoint/2010/main" val="29859577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65235-BF9A-4444-189B-6C114EFA13C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5008944-9873-E630-060A-962D294AE019}"/>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6CD61222-3EBD-A5CC-B981-4B786C2BF15E}"/>
              </a:ext>
            </a:extLst>
          </p:cNvPr>
          <p:cNvSpPr>
            <a:spLocks noGrp="1"/>
          </p:cNvSpPr>
          <p:nvPr>
            <p:ph idx="1"/>
          </p:nvPr>
        </p:nvSpPr>
        <p:spPr>
          <a:xfrm>
            <a:off x="495300" y="2257424"/>
            <a:ext cx="9485313" cy="3762375"/>
          </a:xfrm>
        </p:spPr>
        <p:txBody>
          <a:bodyPr>
            <a:normAutofit/>
          </a:bodyPr>
          <a:lstStyle/>
          <a:p>
            <a:pPr marL="514350" indent="-514350">
              <a:buFont typeface="+mj-lt"/>
              <a:buAutoNum type="arabicPeriod" startAt="2"/>
            </a:pPr>
            <a:r>
              <a:rPr lang="fr-CA" sz="1200" dirty="0">
                <a:solidFill>
                  <a:srgbClr val="404040"/>
                </a:solidFill>
              </a:rPr>
              <a:t>SUITE DE LA PRÉSENTATION  DU PREMIER PROJET DE RÈGLEMENT NO. 603</a:t>
            </a:r>
            <a:r>
              <a:rPr lang="fr-CA" i="1" dirty="0">
                <a:solidFill>
                  <a:srgbClr val="404040"/>
                </a:solidFill>
              </a:rPr>
              <a:t>:</a:t>
            </a:r>
          </a:p>
          <a:p>
            <a:pPr marL="800100" lvl="2" indent="0" algn="just">
              <a:buNone/>
            </a:pPr>
            <a:endParaRPr lang="fr-CA" sz="1200"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75F84562-CB97-B0FC-8A16-042DBD06A39C}"/>
              </a:ext>
            </a:extLst>
          </p:cNvPr>
          <p:cNvSpPr>
            <a:spLocks noGrp="1"/>
          </p:cNvSpPr>
          <p:nvPr>
            <p:ph type="sldNum" sz="quarter" idx="12"/>
          </p:nvPr>
        </p:nvSpPr>
        <p:spPr/>
        <p:txBody>
          <a:bodyPr/>
          <a:lstStyle/>
          <a:p>
            <a:fld id="{73B850FF-6169-4056-8077-06FFA93A5366}" type="slidenum">
              <a:rPr lang="en-US" smtClean="0"/>
              <a:pPr/>
              <a:t>36</a:t>
            </a:fld>
            <a:endParaRPr lang="en-US" dirty="0"/>
          </a:p>
        </p:txBody>
      </p:sp>
      <p:pic>
        <p:nvPicPr>
          <p:cNvPr id="6" name="Image 5">
            <a:extLst>
              <a:ext uri="{FF2B5EF4-FFF2-40B4-BE49-F238E27FC236}">
                <a16:creationId xmlns:a16="http://schemas.microsoft.com/office/drawing/2014/main" id="{4AAB0749-390B-02B8-D15D-BF3A88E865F7}"/>
              </a:ext>
            </a:extLst>
          </p:cNvPr>
          <p:cNvPicPr>
            <a:picLocks noChangeAspect="1"/>
          </p:cNvPicPr>
          <p:nvPr/>
        </p:nvPicPr>
        <p:blipFill>
          <a:blip r:embed="rId2"/>
          <a:stretch>
            <a:fillRect/>
          </a:stretch>
        </p:blipFill>
        <p:spPr>
          <a:xfrm>
            <a:off x="2856365" y="2456698"/>
            <a:ext cx="7297285" cy="4515601"/>
          </a:xfrm>
          <a:prstGeom prst="rect">
            <a:avLst/>
          </a:prstGeom>
        </p:spPr>
      </p:pic>
    </p:spTree>
    <p:extLst>
      <p:ext uri="{BB962C8B-B14F-4D97-AF65-F5344CB8AC3E}">
        <p14:creationId xmlns:p14="http://schemas.microsoft.com/office/powerpoint/2010/main" val="18744268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88EE1-E5E4-EE9A-FFCC-35393B86D3C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1B646D2-D6FC-0A7A-E08B-9C99A4E578EE}"/>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D0697952-178D-CFEE-0EC1-964E5F0D3D02}"/>
              </a:ext>
            </a:extLst>
          </p:cNvPr>
          <p:cNvSpPr>
            <a:spLocks noGrp="1"/>
          </p:cNvSpPr>
          <p:nvPr>
            <p:ph idx="1"/>
          </p:nvPr>
        </p:nvSpPr>
        <p:spPr>
          <a:xfrm>
            <a:off x="742950" y="2381534"/>
            <a:ext cx="9237663" cy="3638266"/>
          </a:xfrm>
        </p:spPr>
        <p:txBody>
          <a:bodyPr>
            <a:normAutofit fontScale="85000" lnSpcReduction="10000"/>
          </a:bodyPr>
          <a:lstStyle/>
          <a:p>
            <a:pPr marL="514350" indent="-514350">
              <a:buFont typeface="+mj-lt"/>
              <a:buAutoNum type="arabicPeriod" startAt="3"/>
            </a:pPr>
            <a:r>
              <a:rPr lang="fr-FR" dirty="0">
                <a:solidFill>
                  <a:srgbClr val="404040"/>
                </a:solidFill>
              </a:rPr>
              <a:t>DISPOSITIONS POUVANT FAIRE L’OBJET D’UNE DEMANDE RÉFÉRENDAIRE AU SECOND PROJET DE RÈGLEMENT NO. 603:</a:t>
            </a:r>
          </a:p>
          <a:p>
            <a:pPr marL="914400" lvl="1" indent="-514350">
              <a:buFont typeface="+mj-lt"/>
              <a:buAutoNum type="arabicPeriod"/>
            </a:pPr>
            <a:r>
              <a:rPr lang="fr-FR" sz="1200" b="1" dirty="0">
                <a:solidFill>
                  <a:srgbClr val="404040"/>
                </a:solidFill>
              </a:rPr>
              <a:t>À LA SUITE DE LA PRÉSENTATION DU PREMIER PROJET DE RÈGLEMENT NO 603 LORS DE LA CONSULTATION PUBLIQUE :</a:t>
            </a:r>
          </a:p>
          <a:p>
            <a:pPr marL="914400" lvl="1" indent="-514350">
              <a:buFont typeface="+mj-lt"/>
              <a:buAutoNum type="arabicPeriod"/>
            </a:pPr>
            <a:r>
              <a:rPr lang="fr-FR" sz="1200" b="1" dirty="0">
                <a:solidFill>
                  <a:srgbClr val="404040"/>
                </a:solidFill>
              </a:rPr>
              <a:t>IDENTIFICATION DES DISPOSTIONS SUSCEPTIBLES D’APPROBATION RÉFÉRENDAIRE QUI SERONT INCLUSES AU SECOND PROJET  :</a:t>
            </a:r>
          </a:p>
          <a:p>
            <a:pPr marL="1028700" lvl="2" defTabSz="449263">
              <a:buFont typeface="+mj-lt"/>
              <a:buAutoNum type="arabicPeriod"/>
            </a:pPr>
            <a:r>
              <a:rPr lang="fr-FR" sz="1200" b="1" dirty="0">
                <a:solidFill>
                  <a:srgbClr val="404040"/>
                </a:solidFill>
              </a:rPr>
              <a:t>CHANGEMENT DES LIMITES DE ZONE :</a:t>
            </a:r>
          </a:p>
          <a:p>
            <a:pPr marL="1433513" lvl="3" indent="-176213">
              <a:buNone/>
            </a:pPr>
            <a:r>
              <a:rPr lang="fr-FR" b="1" dirty="0">
                <a:solidFill>
                  <a:srgbClr val="404040"/>
                </a:solidFill>
              </a:rPr>
              <a:t>1. Déplacer les lots 3 761 786 et 4 513 334 de la zone 309 à la zone adjacente 317, réduisant la zone 309 et agrandissant la zone 317 (article 1);</a:t>
            </a:r>
          </a:p>
          <a:p>
            <a:pPr marL="1079500" lvl="3">
              <a:buFont typeface="+mj-lt"/>
              <a:buAutoNum type="arabicPeriod" startAt="2"/>
            </a:pPr>
            <a:r>
              <a:rPr lang="fr-FR" b="1" dirty="0">
                <a:solidFill>
                  <a:srgbClr val="404040"/>
                </a:solidFill>
              </a:rPr>
              <a:t>SPÉCIFIER POUR CHAQUE ZONE LES CONSTRUCTIONS ET LES USAGES : </a:t>
            </a:r>
          </a:p>
          <a:p>
            <a:pPr marL="1536700" lvl="4">
              <a:buAutoNum type="arabicPeriod"/>
            </a:pPr>
            <a:r>
              <a:rPr lang="fr-FR" b="1" dirty="0">
                <a:solidFill>
                  <a:srgbClr val="404040"/>
                </a:solidFill>
              </a:rPr>
              <a:t>Grille de spécifications Zone 317 :  l’ajout des groupes d’usage C, E, F et G * à la catégorie d’usage « HABITATION » et le changement du nombre maximal de logement pour passer à « 4 » au lieu de « 2 » (article 2 du projet de règlement) </a:t>
            </a:r>
          </a:p>
          <a:p>
            <a:pPr marL="266700" lvl="4" indent="0">
              <a:buNone/>
            </a:pPr>
            <a:r>
              <a:rPr lang="fr-FR" dirty="0">
                <a:solidFill>
                  <a:srgbClr val="404040"/>
                </a:solidFill>
              </a:rPr>
              <a:t>Pour informations : C; Unifamiliale en rangée (3 log.+), E:Trifamiliale isolé (3 log.), F: Bi familiale jumelée (4 log.) et G: Multifamiliale (limité à 4 log.) </a:t>
            </a:r>
          </a:p>
          <a:p>
            <a:pPr marL="1257300" lvl="3" indent="0">
              <a:buNone/>
            </a:pPr>
            <a:r>
              <a:rPr lang="fr-FR" sz="800" b="1" dirty="0">
                <a:solidFill>
                  <a:srgbClr val="404040"/>
                </a:solidFill>
              </a:rPr>
              <a:t>	</a:t>
            </a:r>
          </a:p>
          <a:p>
            <a:pPr marL="400050" lvl="1" indent="0">
              <a:buNone/>
            </a:pPr>
            <a:endParaRPr lang="fr-FR" sz="1200" dirty="0">
              <a:solidFill>
                <a:srgbClr val="404040"/>
              </a:solidFill>
            </a:endParaRPr>
          </a:p>
          <a:p>
            <a:pPr marL="400050" lvl="1" indent="0" algn="just">
              <a:buNone/>
            </a:pPr>
            <a:r>
              <a:rPr lang="fr-FR" sz="1200" b="1" dirty="0">
                <a:solidFill>
                  <a:srgbClr val="404040"/>
                </a:solidFill>
              </a:rPr>
              <a:t>RAPPEL : ADVENANT UNE DEMANDE, IL FAUT UNE DEMANDE SPÉCIFIQUE POUR CHACUNE DES DISPOSITIONS CONTESTÉES.</a:t>
            </a: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FBB9D141-3353-A59F-A0E9-22B99F3AAA54}"/>
              </a:ext>
            </a:extLst>
          </p:cNvPr>
          <p:cNvSpPr>
            <a:spLocks noGrp="1"/>
          </p:cNvSpPr>
          <p:nvPr>
            <p:ph type="sldNum" sz="quarter" idx="12"/>
          </p:nvPr>
        </p:nvSpPr>
        <p:spPr/>
        <p:txBody>
          <a:bodyPr/>
          <a:lstStyle/>
          <a:p>
            <a:fld id="{73B850FF-6169-4056-8077-06FFA93A5366}" type="slidenum">
              <a:rPr lang="en-US" smtClean="0"/>
              <a:pPr/>
              <a:t>37</a:t>
            </a:fld>
            <a:endParaRPr lang="en-US" dirty="0"/>
          </a:p>
        </p:txBody>
      </p:sp>
    </p:spTree>
    <p:extLst>
      <p:ext uri="{BB962C8B-B14F-4D97-AF65-F5344CB8AC3E}">
        <p14:creationId xmlns:p14="http://schemas.microsoft.com/office/powerpoint/2010/main" val="30035049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D04D4-3355-4794-97FC-82CD00A5EDE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A1F53CB-1C46-3DF4-27BF-29CAEAE60038}"/>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E3086DDB-5BC5-5F2A-5BDE-B2AC21D7CBAC}"/>
              </a:ext>
            </a:extLst>
          </p:cNvPr>
          <p:cNvSpPr>
            <a:spLocks noGrp="1"/>
          </p:cNvSpPr>
          <p:nvPr>
            <p:ph idx="1"/>
          </p:nvPr>
        </p:nvSpPr>
        <p:spPr>
          <a:xfrm>
            <a:off x="742950" y="2381534"/>
            <a:ext cx="9237663" cy="3638266"/>
          </a:xfrm>
        </p:spPr>
        <p:txBody>
          <a:bodyPr>
            <a:normAutofit/>
          </a:bodyPr>
          <a:lstStyle/>
          <a:p>
            <a:pPr marL="514350" indent="-514350">
              <a:buFont typeface="+mj-lt"/>
              <a:buAutoNum type="arabicPeriod" startAt="3"/>
            </a:pPr>
            <a:r>
              <a:rPr lang="fr-FR" dirty="0">
                <a:solidFill>
                  <a:srgbClr val="404040"/>
                </a:solidFill>
              </a:rPr>
              <a:t>LA SUITE DES DISPOSITIONS POUVANT FAIRE L’OBJET D’UNE DEMANDE RÉFÉRENDAIRE AU SECOND PROJET DE RÈGLEMENT NO. 603:</a:t>
            </a:r>
          </a:p>
          <a:p>
            <a:pPr marL="914400" lvl="1" indent="-514350">
              <a:buFont typeface="+mj-lt"/>
              <a:buAutoNum type="arabicPeriod"/>
            </a:pPr>
            <a:r>
              <a:rPr lang="fr-FR" sz="1200" dirty="0">
                <a:solidFill>
                  <a:srgbClr val="404040"/>
                </a:solidFill>
              </a:rPr>
              <a:t>LA OU LES DEMANDES DE RÉFÉRENDUM PEUVENT PARVENIR DE :</a:t>
            </a:r>
          </a:p>
          <a:p>
            <a:pPr marL="1771650" lvl="3" indent="-514350">
              <a:buFont typeface="+mj-lt"/>
              <a:buAutoNum type="arabicPeriod"/>
            </a:pPr>
            <a:r>
              <a:rPr lang="fr-FR" sz="1400" dirty="0">
                <a:solidFill>
                  <a:srgbClr val="404040"/>
                </a:solidFill>
              </a:rPr>
              <a:t>DES ZONES TOUCHÉES : ZONES </a:t>
            </a:r>
            <a:r>
              <a:rPr lang="fr-FR" sz="1400" b="1" dirty="0">
                <a:solidFill>
                  <a:srgbClr val="404040"/>
                </a:solidFill>
              </a:rPr>
              <a:t>309 et 317</a:t>
            </a:r>
            <a:r>
              <a:rPr lang="fr-FR" sz="1400" dirty="0">
                <a:solidFill>
                  <a:srgbClr val="404040"/>
                </a:solidFill>
              </a:rPr>
              <a:t> </a:t>
            </a:r>
          </a:p>
          <a:p>
            <a:pPr marL="1771650" lvl="3" indent="-514350">
              <a:buFont typeface="+mj-lt"/>
              <a:buAutoNum type="arabicPeriod"/>
            </a:pPr>
            <a:r>
              <a:rPr lang="fr-FR" sz="1400" dirty="0">
                <a:solidFill>
                  <a:srgbClr val="404040"/>
                </a:solidFill>
              </a:rPr>
              <a:t>LES ZONES CONTIGUËS : LES ZONES :</a:t>
            </a:r>
            <a:r>
              <a:rPr lang="fr-FR" sz="1400" b="1" dirty="0">
                <a:solidFill>
                  <a:srgbClr val="404040"/>
                </a:solidFill>
              </a:rPr>
              <a:t> </a:t>
            </a:r>
            <a:r>
              <a:rPr lang="fr-CA" dirty="0"/>
              <a:t>:</a:t>
            </a:r>
            <a:r>
              <a:rPr lang="fr-CA" b="1" dirty="0"/>
              <a:t> </a:t>
            </a:r>
            <a:r>
              <a:rPr lang="fr-CA" sz="1400" b="1" dirty="0"/>
              <a:t>303, 305, 308, 309, 316, 317, 328, 330 et 331</a:t>
            </a:r>
            <a:endParaRPr lang="fr-FR" sz="1400" dirty="0">
              <a:solidFill>
                <a:srgbClr val="404040"/>
              </a:solidFill>
            </a:endParaRPr>
          </a:p>
          <a:p>
            <a:pPr marL="1771650" lvl="3" indent="-514350">
              <a:buFont typeface="+mj-lt"/>
              <a:buAutoNum type="arabicPeriod"/>
            </a:pPr>
            <a:r>
              <a:rPr lang="fr-FR" sz="1400" dirty="0">
                <a:solidFill>
                  <a:srgbClr val="404040"/>
                </a:solidFill>
              </a:rPr>
              <a:t>VOIR LA CARTE SUIVANTE :</a:t>
            </a:r>
          </a:p>
          <a:p>
            <a:pPr marL="1771650" lvl="3" indent="-514350">
              <a:buFont typeface="+mj-lt"/>
              <a:buAutoNum type="arabicPeriod" startAt="10"/>
            </a:pPr>
            <a:endParaRPr lang="fr-CA" sz="14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47B169BC-CA3F-98A9-0BC8-9D8B4BECE10A}"/>
              </a:ext>
            </a:extLst>
          </p:cNvPr>
          <p:cNvSpPr>
            <a:spLocks noGrp="1"/>
          </p:cNvSpPr>
          <p:nvPr>
            <p:ph type="sldNum" sz="quarter" idx="12"/>
          </p:nvPr>
        </p:nvSpPr>
        <p:spPr/>
        <p:txBody>
          <a:bodyPr/>
          <a:lstStyle/>
          <a:p>
            <a:fld id="{73B850FF-6169-4056-8077-06FFA93A5366}" type="slidenum">
              <a:rPr lang="en-US" smtClean="0"/>
              <a:pPr/>
              <a:t>38</a:t>
            </a:fld>
            <a:endParaRPr lang="en-US" dirty="0"/>
          </a:p>
        </p:txBody>
      </p:sp>
    </p:spTree>
    <p:extLst>
      <p:ext uri="{BB962C8B-B14F-4D97-AF65-F5344CB8AC3E}">
        <p14:creationId xmlns:p14="http://schemas.microsoft.com/office/powerpoint/2010/main" val="33037196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D7160-660D-B495-BB84-96306F77E3A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DEA7D62-B879-1015-6D6E-3C3C0230696B}"/>
              </a:ext>
            </a:extLst>
          </p:cNvPr>
          <p:cNvSpPr>
            <a:spLocks noGrp="1"/>
          </p:cNvSpPr>
          <p:nvPr>
            <p:ph type="title"/>
          </p:nvPr>
        </p:nvSpPr>
        <p:spPr/>
        <p:txBody>
          <a:bodyPr/>
          <a:lstStyle/>
          <a:p>
            <a:pPr algn="ctr"/>
            <a:r>
              <a:rPr lang="fr-FR" sz="900" dirty="0">
                <a:solidFill>
                  <a:srgbClr val="EBEBEB"/>
                </a:solidFill>
              </a:rPr>
              <a:t>MODIFICATION PAR LE PROJET DE RÈGLEMENT NO. 603</a:t>
            </a:r>
            <a:br>
              <a:rPr lang="fr-CA" sz="1000" dirty="0">
                <a:solidFill>
                  <a:srgbClr val="EBEBEB"/>
                </a:solidFill>
              </a:rPr>
            </a:br>
            <a:r>
              <a:rPr lang="fr-CA" sz="1000" dirty="0">
                <a:solidFill>
                  <a:srgbClr val="EBEBEB"/>
                </a:solidFill>
              </a:rPr>
              <a:t> </a:t>
            </a:r>
            <a:r>
              <a:rPr lang="fr-CA" sz="1000" b="1" dirty="0">
                <a:solidFill>
                  <a:srgbClr val="EBEBEB"/>
                </a:solidFill>
              </a:rPr>
              <a:t>ZONES 309 ET 317 – MODIFICATIONS DES LIMITES DES 2 ZONES ET DE LA </a:t>
            </a:r>
            <a:br>
              <a:rPr lang="fr-CA" sz="1000" b="1" dirty="0">
                <a:solidFill>
                  <a:srgbClr val="EBEBEB"/>
                </a:solidFill>
              </a:rPr>
            </a:br>
            <a:r>
              <a:rPr lang="fr-CA" sz="1000" b="1" dirty="0">
                <a:solidFill>
                  <a:srgbClr val="EBEBEB"/>
                </a:solidFill>
              </a:rPr>
              <a:t>GRILLE DE SPÉCIFIACATIONS DE LA ZONE 317 : </a:t>
            </a:r>
            <a:br>
              <a:rPr lang="fr-CA" sz="1000" b="1" dirty="0">
                <a:solidFill>
                  <a:srgbClr val="EBEBEB"/>
                </a:solidFill>
              </a:rPr>
            </a:br>
            <a:r>
              <a:rPr lang="fr-CA" sz="1000" b="1" dirty="0">
                <a:solidFill>
                  <a:srgbClr val="EBEBEB"/>
                </a:solidFill>
              </a:rPr>
              <a:t>PASSAGE DE 2 À 4 LOGEMENTS AU MAXIMUM</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3" name="Espace réservé du contenu 2">
            <a:extLst>
              <a:ext uri="{FF2B5EF4-FFF2-40B4-BE49-F238E27FC236}">
                <a16:creationId xmlns:a16="http://schemas.microsoft.com/office/drawing/2014/main" id="{2DB12483-FC01-E390-CFBB-1BA05E39E6BC}"/>
              </a:ext>
            </a:extLst>
          </p:cNvPr>
          <p:cNvSpPr>
            <a:spLocks noGrp="1"/>
          </p:cNvSpPr>
          <p:nvPr>
            <p:ph idx="1"/>
          </p:nvPr>
        </p:nvSpPr>
        <p:spPr>
          <a:xfrm>
            <a:off x="742950" y="2381534"/>
            <a:ext cx="9237663" cy="3638266"/>
          </a:xfrm>
        </p:spPr>
        <p:txBody>
          <a:bodyPr>
            <a:normAutofit/>
          </a:bodyPr>
          <a:lstStyle/>
          <a:p>
            <a:pPr marL="0" indent="0">
              <a:buNone/>
            </a:pPr>
            <a:endParaRPr lang="fr-FR" sz="1400" dirty="0">
              <a:solidFill>
                <a:srgbClr val="404040"/>
              </a:solidFill>
            </a:endParaRPr>
          </a:p>
          <a:p>
            <a:pPr marL="1771650" lvl="3" indent="-514350">
              <a:buFont typeface="+mj-lt"/>
              <a:buAutoNum type="arabicPeriod" startAt="10"/>
            </a:pPr>
            <a:endParaRPr lang="fr-CA" sz="1400" dirty="0">
              <a:solidFill>
                <a:srgbClr val="404040"/>
              </a:solidFill>
            </a:endParaRPr>
          </a:p>
          <a:p>
            <a:pPr marL="914400" lvl="1" indent="-514350">
              <a:buFont typeface="+mj-lt"/>
              <a:buAutoNum type="arabicPeriod" startAt="10"/>
            </a:pPr>
            <a:endParaRPr lang="fr-CA" sz="1200" dirty="0">
              <a:solidFill>
                <a:srgbClr val="404040"/>
              </a:solidFill>
            </a:endParaRPr>
          </a:p>
          <a:p>
            <a:pPr marL="914400" lvl="1" indent="-514350">
              <a:buFont typeface="+mj-lt"/>
              <a:buAutoNum type="arabicPeriod" startAt="10"/>
            </a:pPr>
            <a:endParaRPr lang="fr-CA" sz="1200" dirty="0">
              <a:solidFill>
                <a:srgbClr val="404040"/>
              </a:solidFill>
            </a:endParaRPr>
          </a:p>
          <a:p>
            <a:endParaRPr lang="fr-CA" dirty="0"/>
          </a:p>
        </p:txBody>
      </p:sp>
      <p:sp>
        <p:nvSpPr>
          <p:cNvPr id="4" name="Espace réservé du numéro de diapositive 3">
            <a:extLst>
              <a:ext uri="{FF2B5EF4-FFF2-40B4-BE49-F238E27FC236}">
                <a16:creationId xmlns:a16="http://schemas.microsoft.com/office/drawing/2014/main" id="{807A96DE-2F69-914F-34AC-9DF2EF29A241}"/>
              </a:ext>
            </a:extLst>
          </p:cNvPr>
          <p:cNvSpPr>
            <a:spLocks noGrp="1"/>
          </p:cNvSpPr>
          <p:nvPr>
            <p:ph type="sldNum" sz="quarter" idx="12"/>
          </p:nvPr>
        </p:nvSpPr>
        <p:spPr/>
        <p:txBody>
          <a:bodyPr/>
          <a:lstStyle/>
          <a:p>
            <a:fld id="{73B850FF-6169-4056-8077-06FFA93A5366}" type="slidenum">
              <a:rPr lang="en-US" smtClean="0"/>
              <a:pPr/>
              <a:t>39</a:t>
            </a:fld>
            <a:endParaRPr lang="en-US" dirty="0"/>
          </a:p>
        </p:txBody>
      </p:sp>
      <p:pic>
        <p:nvPicPr>
          <p:cNvPr id="5" name="Image 4">
            <a:extLst>
              <a:ext uri="{FF2B5EF4-FFF2-40B4-BE49-F238E27FC236}">
                <a16:creationId xmlns:a16="http://schemas.microsoft.com/office/drawing/2014/main" id="{03999D00-9342-7861-C3E6-69EA97A9DA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864" y="1933187"/>
            <a:ext cx="10327473" cy="5412259"/>
          </a:xfrm>
          <a:prstGeom prst="rect">
            <a:avLst/>
          </a:prstGeom>
        </p:spPr>
      </p:pic>
    </p:spTree>
    <p:extLst>
      <p:ext uri="{BB962C8B-B14F-4D97-AF65-F5344CB8AC3E}">
        <p14:creationId xmlns:p14="http://schemas.microsoft.com/office/powerpoint/2010/main" val="2692685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30399-4A05-F503-F95A-274016142B9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3DFCC8B-09A3-8518-AFBC-56AF64712828}"/>
              </a:ext>
            </a:extLst>
          </p:cNvPr>
          <p:cNvSpPr>
            <a:spLocks noGrp="1"/>
          </p:cNvSpPr>
          <p:nvPr>
            <p:ph type="title"/>
          </p:nvPr>
        </p:nvSpPr>
        <p:spPr/>
        <p:txBody>
          <a:bodyPr/>
          <a:lstStyle/>
          <a:p>
            <a:pPr algn="ctr"/>
            <a:r>
              <a:rPr lang="fr-FR" sz="1000" dirty="0">
                <a:solidFill>
                  <a:srgbClr val="EBEBEB"/>
                </a:solidFill>
              </a:rPr>
              <a:t>MODIFICATION PAR LE PROJET DE RÈGLEMENT NO. 599</a:t>
            </a:r>
            <a:br>
              <a:rPr lang="fr-CA" sz="1050" dirty="0">
                <a:solidFill>
                  <a:srgbClr val="EBEBEB"/>
                </a:solidFill>
              </a:rPr>
            </a:br>
            <a:r>
              <a:rPr lang="fr-CA" sz="1050" b="1" dirty="0">
                <a:solidFill>
                  <a:srgbClr val="EBEBEB"/>
                </a:solidFill>
              </a:rPr>
              <a:t>MODIFICATIONS ANNEXE A-CLASSIFICATION DES USAGES </a:t>
            </a:r>
            <a:br>
              <a:rPr lang="fr-CA" sz="1050" b="1" dirty="0">
                <a:solidFill>
                  <a:srgbClr val="EBEBEB"/>
                </a:solidFill>
              </a:rPr>
            </a:br>
            <a:r>
              <a:rPr lang="fr-CA" sz="1050" b="1" dirty="0">
                <a:solidFill>
                  <a:srgbClr val="EBEBEB"/>
                </a:solidFill>
              </a:rPr>
              <a:t>ET LA GRILLE DES SPÉCIFICATIONS DE LA </a:t>
            </a:r>
            <a:br>
              <a:rPr lang="fr-CA" sz="1050" b="1" dirty="0">
                <a:solidFill>
                  <a:srgbClr val="EBEBEB"/>
                </a:solidFill>
              </a:rPr>
            </a:br>
            <a:r>
              <a:rPr lang="fr-CA" sz="1050" b="1" dirty="0">
                <a:solidFill>
                  <a:srgbClr val="EBEBEB"/>
                </a:solidFill>
              </a:rPr>
              <a:t>ZONE 329 – AJOUTER L’USAGE « MINI-ENTREPÔTS »</a:t>
            </a:r>
            <a:br>
              <a:rPr kumimoji="0" lang="fr-CA" sz="14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PRÉSENTATION  DU PREMIER PROJET DE RÈGLEMENT NO. </a:t>
            </a:r>
            <a:r>
              <a:rPr lang="fr-CA" sz="1400" b="1" u="sng" dirty="0">
                <a:solidFill>
                  <a:srgbClr val="EBEBEB"/>
                </a:solidFill>
                <a:latin typeface="Century Gothic" panose="020B0502020202020204"/>
              </a:rPr>
              <a:t>603</a:t>
            </a:r>
            <a:r>
              <a:rPr kumimoji="0" lang="fr-CA" sz="1400" b="1" i="0" u="sng" strike="noStrike" kern="1200" cap="none" spc="0" normalizeH="0" baseline="0" noProof="0" dirty="0">
                <a:ln>
                  <a:noFill/>
                </a:ln>
                <a:solidFill>
                  <a:srgbClr val="EBEBEB"/>
                </a:solidFill>
                <a:effectLst/>
                <a:uLnTx/>
                <a:uFillTx/>
                <a:latin typeface="Century Gothic" panose="020B0502020202020204"/>
                <a:ea typeface="+mj-ea"/>
                <a:cs typeface="+mj-cs"/>
              </a:rPr>
              <a:t>: </a:t>
            </a:r>
            <a:endParaRPr lang="fr-CA" b="1" u="sng" dirty="0"/>
          </a:p>
        </p:txBody>
      </p:sp>
      <p:sp>
        <p:nvSpPr>
          <p:cNvPr id="4" name="Espace réservé du contenu 3">
            <a:extLst>
              <a:ext uri="{FF2B5EF4-FFF2-40B4-BE49-F238E27FC236}">
                <a16:creationId xmlns:a16="http://schemas.microsoft.com/office/drawing/2014/main" id="{8F9E63B8-67C0-2FF0-D4D9-E9EF5E3EAC0A}"/>
              </a:ext>
            </a:extLst>
          </p:cNvPr>
          <p:cNvSpPr>
            <a:spLocks noGrp="1"/>
          </p:cNvSpPr>
          <p:nvPr>
            <p:ph idx="1"/>
          </p:nvPr>
        </p:nvSpPr>
        <p:spPr>
          <a:xfrm>
            <a:off x="537328" y="2317687"/>
            <a:ext cx="10916239" cy="4019739"/>
          </a:xfrm>
        </p:spPr>
        <p:txBody>
          <a:bodyPr>
            <a:normAutofit/>
          </a:bodyPr>
          <a:lstStyle/>
          <a:p>
            <a:pPr marL="514350" indent="-514350">
              <a:buFont typeface="+mj-lt"/>
              <a:buAutoNum type="arabicPeriod" startAt="4"/>
            </a:pPr>
            <a:r>
              <a:rPr lang="fr-CA" i="1" dirty="0">
                <a:solidFill>
                  <a:srgbClr val="404040"/>
                </a:solidFill>
              </a:rPr>
              <a:t>LA PAROLE AUX CITOYENS :</a:t>
            </a:r>
          </a:p>
          <a:p>
            <a:pPr marL="914400" lvl="1" indent="-514350">
              <a:buFont typeface="+mj-lt"/>
              <a:buAutoNum type="arabicPeriod"/>
            </a:pPr>
            <a:r>
              <a:rPr lang="fr-CA" sz="1200" b="1" dirty="0">
                <a:solidFill>
                  <a:srgbClr val="404040"/>
                </a:solidFill>
              </a:rPr>
              <a:t>QUESTIONS :</a:t>
            </a:r>
          </a:p>
          <a:p>
            <a:pPr marL="914400" lvl="1" indent="-514350">
              <a:buFont typeface="+mj-lt"/>
              <a:buAutoNum type="arabicPeriod"/>
            </a:pPr>
            <a:r>
              <a:rPr lang="fr-CA" sz="1200" b="1" dirty="0">
                <a:solidFill>
                  <a:srgbClr val="404040"/>
                </a:solidFill>
              </a:rPr>
              <a:t>COMMENTAIRES :</a:t>
            </a:r>
          </a:p>
          <a:p>
            <a:pPr marL="914400" lvl="1" indent="-514350">
              <a:buFont typeface="+mj-lt"/>
              <a:buAutoNum type="arabicPeriod"/>
            </a:pPr>
            <a:r>
              <a:rPr lang="fr-CA" sz="1200" b="1" dirty="0">
                <a:solidFill>
                  <a:srgbClr val="404040"/>
                </a:solidFill>
              </a:rPr>
              <a:t>AVIS :</a:t>
            </a:r>
          </a:p>
          <a:p>
            <a:pPr marL="914400" lvl="1" indent="-514350">
              <a:buFont typeface="+mj-lt"/>
              <a:buAutoNum type="arabicPeriod"/>
            </a:pPr>
            <a:r>
              <a:rPr lang="fr-CA" sz="1200" b="1" dirty="0">
                <a:solidFill>
                  <a:srgbClr val="404040"/>
                </a:solidFill>
              </a:rPr>
              <a:t>SUGGESTIONS :</a:t>
            </a: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endParaRPr lang="fr-CA" sz="1200" b="1" dirty="0">
              <a:solidFill>
                <a:srgbClr val="404040"/>
              </a:solidFill>
            </a:endParaRPr>
          </a:p>
          <a:p>
            <a:pPr marL="914400" lvl="1" indent="-514350">
              <a:buFont typeface="+mj-lt"/>
              <a:buAutoNum type="arabicPeriod"/>
            </a:pPr>
            <a:r>
              <a:rPr lang="fr-CA" sz="1200" b="1" dirty="0">
                <a:solidFill>
                  <a:srgbClr val="404040"/>
                </a:solidFill>
              </a:rPr>
              <a:t>FIN DE LA CONSULTATION PUBLIQUE.</a:t>
            </a:r>
          </a:p>
          <a:p>
            <a:pPr marL="914400" lvl="1" indent="-514350">
              <a:buFont typeface="+mj-lt"/>
              <a:buAutoNum type="arabicPeriod"/>
            </a:pPr>
            <a:endParaRPr lang="fr-CA" sz="1100" b="1" dirty="0">
              <a:solidFill>
                <a:srgbClr val="404040"/>
              </a:solidFill>
            </a:endParaRPr>
          </a:p>
          <a:p>
            <a:pPr marL="1314450" lvl="2" indent="-514350">
              <a:buFont typeface="+mj-lt"/>
              <a:buAutoNum type="arabicPeriod"/>
            </a:pPr>
            <a:endParaRPr lang="fr-CA" sz="1000" dirty="0">
              <a:solidFill>
                <a:srgbClr val="404040"/>
              </a:solidFill>
            </a:endParaRPr>
          </a:p>
          <a:p>
            <a:pPr marL="1314450" lvl="2" indent="-514350">
              <a:buFont typeface="+mj-lt"/>
              <a:buAutoNum type="arabicPeriod"/>
            </a:pPr>
            <a:endParaRPr lang="fr-CA" sz="1000" dirty="0">
              <a:solidFill>
                <a:srgbClr val="404040"/>
              </a:solidFill>
            </a:endParaRPr>
          </a:p>
          <a:p>
            <a:endParaRPr lang="fr-CA" dirty="0"/>
          </a:p>
        </p:txBody>
      </p:sp>
      <p:sp>
        <p:nvSpPr>
          <p:cNvPr id="3" name="Espace réservé du numéro de diapositive 2">
            <a:extLst>
              <a:ext uri="{FF2B5EF4-FFF2-40B4-BE49-F238E27FC236}">
                <a16:creationId xmlns:a16="http://schemas.microsoft.com/office/drawing/2014/main" id="{77133531-BCA8-FAD5-F275-E30D7FA59FDE}"/>
              </a:ext>
            </a:extLst>
          </p:cNvPr>
          <p:cNvSpPr>
            <a:spLocks noGrp="1"/>
          </p:cNvSpPr>
          <p:nvPr>
            <p:ph type="sldNum" sz="quarter" idx="12"/>
          </p:nvPr>
        </p:nvSpPr>
        <p:spPr/>
        <p:txBody>
          <a:bodyPr/>
          <a:lstStyle/>
          <a:p>
            <a:fld id="{73B850FF-6169-4056-8077-06FFA93A5366}" type="slidenum">
              <a:rPr lang="en-US" smtClean="0"/>
              <a:pPr/>
              <a:t>40</a:t>
            </a:fld>
            <a:endParaRPr lang="en-US" dirty="0"/>
          </a:p>
        </p:txBody>
      </p:sp>
    </p:spTree>
    <p:extLst>
      <p:ext uri="{BB962C8B-B14F-4D97-AF65-F5344CB8AC3E}">
        <p14:creationId xmlns:p14="http://schemas.microsoft.com/office/powerpoint/2010/main" val="39723139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le d’ions">
  <a:themeElements>
    <a:clrScheme name="Salle d’ions">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Salle d’ions">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lle d’ions">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5043</TotalTime>
  <Words>6234</Words>
  <Application>Microsoft Office PowerPoint</Application>
  <PresentationFormat>Grand écran</PresentationFormat>
  <Paragraphs>465</Paragraphs>
  <Slides>40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40</vt:i4>
      </vt:variant>
    </vt:vector>
  </HeadingPairs>
  <TitlesOfParts>
    <vt:vector size="45" baseType="lpstr">
      <vt:lpstr>Aptos</vt:lpstr>
      <vt:lpstr>Arial</vt:lpstr>
      <vt:lpstr>Century Gothic</vt:lpstr>
      <vt:lpstr>Wingdings 3</vt:lpstr>
      <vt:lpstr>Salle d’ions</vt:lpstr>
      <vt:lpstr>CONSULTATIONS PUBLIQUES  MUNICIPALITÉ DE ST-BONIFACE mercredi le 20 mai 2026 – 18h30</vt:lpstr>
      <vt:lpstr>CONSULTATIONS PUBLIQUES  MUNICIPALITÉ DE ST-BONIFACE mercredi le 20 mai 2026 – 18h30</vt:lpstr>
      <vt:lpstr>LE PROJET DE RÈGLEMENT NO. 602 ABROGATION DE L’ARTICLE 6.3 ÉGOUTTEMENT DES EAUX (TERRITOIRE MUNICIPAL COMPLET)  </vt:lpstr>
      <vt:lpstr>LE PROJET DE RÈGLEMENT NO. 602 ABROGATION DE L’ARTICLE 6.3 ÉGOUTTEMENT DES EAUX (TERRITOIRE MUNICIPAL COMPLET)  PROCESSUS D’ADOPTION : </vt:lpstr>
      <vt:lpstr>LE PROJET DE RÈGLEMENT NO. 602 ABROGATION DE L’ARTICLE 6.3 ÉGOUTTEMENT DES EAUX (TERRITOIRE MUNICIPAL COMPLET)  PROCESSUS D’ADOPTION : </vt:lpstr>
      <vt:lpstr>LE PROJET DE RÈGLEMENT NO. 602 ABROGATION DE L’ARTICLE 6.3 ÉGOUTTEMENT DES EAUX (TERRITOIRE MUNICIPAL COMPLET)  PROCESSUS DADOPTION : </vt:lpstr>
      <vt:lpstr>LE PROJET DE RÈGLEMENT NO. 602 ABROGATION DE L’ARTICLE 6.3 ÉGOUTTEMENT DES EAUX (TERRITOIRE MUNICIPAL COMPLET)  PRÉSENTATION  DU PROJET DE RÈGLEMENT NO. 602: </vt:lpstr>
      <vt:lpstr>LE PROJET DE RÈGLEMENT NO. 602 ABROGATION DE L’ARTICLE 6.3 ÉGOUTTEMENT DES EAUX (TERRITOIRE MUNICIPAL COMPLET)  PRÉSENTATION  DU PROJET DE RÈGLEMENT NO. 602: </vt:lpstr>
      <vt:lpstr>LE PROJET DE RÈGLEMENT NO. 602 ABROGATION DE L’ARTICLE 6.3 ÉGOUTTEMENT DES EAUX (TERRITOIRE MUNICIPAL COMPLET)  PRÉSENTATION  DU PROJET DE RÈGLEMENT NO. 602: </vt:lpstr>
      <vt:lpstr>CONSULTATIONS PUBLIQUES  MUNICIPALITÉ DE ST-BONIFACE mercredi le 20 mai 2026 – 18h30</vt:lpstr>
      <vt:lpstr>MODIFICATION PAR LE PROJET DE RÈGLEMENT NO. 603  ZONES 309 ET 317 – MODIFICATIONS DES LIMITES DES 2 ZONES ET DE LA  GRILLE DE SPÉCIFIACATIONS DE LA ZONE 317 :  PASSAGE DE 2 À 4 LOGEMENTS AU MAXIMUM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PROCESSUS DE MODIFICATION :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603  ZONES 309 ET 317 – MODIFICATIONS DES LIMITES DES 2 ZONES ET DE LA  GRILLE DE SPÉCIFIACATIONS DE LA ZONE 317 :  PASSAGE DE 2 À 4 LOGEMENTS AU MAXIMUM PRÉSENTATION  DU PREMIER PROJET DE RÈGLEMENT NO. 603: </vt:lpstr>
      <vt:lpstr>MODIFICATION PAR LE PROJET DE RÈGLEMENT NO. 599 MODIFICATIONS ANNEXE A-CLASSIFICATION DES USAGES  ET LA GRILLE DES SPÉCIFICATIONS DE LA  ZONE 329 – AJOUTER L’USAGE « MINI-ENTREPÔTS » PRÉSENTATION  DU PREMIER PROJET DE RÈGLEMENT NO. 603: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Directeur Amenagement</dc:creator>
  <cp:lastModifiedBy>Directeur Amenagement</cp:lastModifiedBy>
  <cp:revision>27</cp:revision>
  <cp:lastPrinted>2025-01-15T22:06:38Z</cp:lastPrinted>
  <dcterms:created xsi:type="dcterms:W3CDTF">2025-01-13T15:57:59Z</dcterms:created>
  <dcterms:modified xsi:type="dcterms:W3CDTF">2026-05-20T22:50:51Z</dcterms:modified>
</cp:coreProperties>
</file>