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notesMasterIdLst>
    <p:notesMasterId r:id="rId42"/>
  </p:notesMasterIdLst>
  <p:sldIdLst>
    <p:sldId id="256" r:id="rId2"/>
    <p:sldId id="257" r:id="rId3"/>
    <p:sldId id="258" r:id="rId4"/>
    <p:sldId id="259" r:id="rId5"/>
    <p:sldId id="260" r:id="rId6"/>
    <p:sldId id="261" r:id="rId7"/>
    <p:sldId id="262" r:id="rId8"/>
    <p:sldId id="263" r:id="rId9"/>
    <p:sldId id="286" r:id="rId10"/>
    <p:sldId id="287" r:id="rId11"/>
    <p:sldId id="289" r:id="rId12"/>
    <p:sldId id="290" r:id="rId13"/>
    <p:sldId id="264" r:id="rId14"/>
    <p:sldId id="265" r:id="rId15"/>
    <p:sldId id="266" r:id="rId16"/>
    <p:sldId id="267" r:id="rId17"/>
    <p:sldId id="268" r:id="rId18"/>
    <p:sldId id="269" r:id="rId19"/>
    <p:sldId id="270" r:id="rId20"/>
    <p:sldId id="271" r:id="rId21"/>
    <p:sldId id="291" r:id="rId22"/>
    <p:sldId id="272" r:id="rId23"/>
    <p:sldId id="292" r:id="rId24"/>
    <p:sldId id="293" r:id="rId25"/>
    <p:sldId id="294" r:id="rId26"/>
    <p:sldId id="296" r:id="rId27"/>
    <p:sldId id="297" r:id="rId28"/>
    <p:sldId id="298" r:id="rId29"/>
    <p:sldId id="295" r:id="rId30"/>
    <p:sldId id="300" r:id="rId31"/>
    <p:sldId id="301" r:id="rId32"/>
    <p:sldId id="302" r:id="rId33"/>
    <p:sldId id="303" r:id="rId34"/>
    <p:sldId id="276" r:id="rId35"/>
    <p:sldId id="278" r:id="rId36"/>
    <p:sldId id="279" r:id="rId37"/>
    <p:sldId id="282" r:id="rId38"/>
    <p:sldId id="283" r:id="rId39"/>
    <p:sldId id="284" r:id="rId40"/>
    <p:sldId id="285" r:id="rId41"/>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110" d="100"/>
          <a:sy n="110" d="100"/>
        </p:scale>
        <p:origin x="7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fr-CA" dirty="0"/>
          </a:p>
        </p:txBody>
      </p:sp>
      <p:sp>
        <p:nvSpPr>
          <p:cNvPr id="3" name="Espace réservé de la date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71A33BEE-F105-4502-9E2D-A16F18B61A9B}" type="datetimeFigureOut">
              <a:rPr lang="fr-CA" smtClean="0"/>
              <a:t>2025-06-23</a:t>
            </a:fld>
            <a:endParaRPr lang="fr-CA" dirty="0"/>
          </a:p>
        </p:txBody>
      </p:sp>
      <p:sp>
        <p:nvSpPr>
          <p:cNvPr id="4" name="Espace réservé de l'image des diapositives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40" tIns="45720" rIns="91440" bIns="45720" rtlCol="0" anchor="ctr"/>
          <a:lstStyle/>
          <a:p>
            <a:endParaRPr lang="fr-CA" dirty="0"/>
          </a:p>
        </p:txBody>
      </p:sp>
      <p:sp>
        <p:nvSpPr>
          <p:cNvPr id="5" name="Espace réservé des notes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6" name="Espace réservé du pied de page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fr-CA" dirty="0"/>
          </a:p>
        </p:txBody>
      </p:sp>
      <p:sp>
        <p:nvSpPr>
          <p:cNvPr id="7" name="Espace réservé du numéro de diapositive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C50E64AD-BD6F-4CAE-B9EF-FB55D30944D0}" type="slidenum">
              <a:rPr lang="fr-CA" smtClean="0"/>
              <a:t>‹N°›</a:t>
            </a:fld>
            <a:endParaRPr lang="fr-CA" dirty="0"/>
          </a:p>
        </p:txBody>
      </p:sp>
    </p:spTree>
    <p:extLst>
      <p:ext uri="{BB962C8B-B14F-4D97-AF65-F5344CB8AC3E}">
        <p14:creationId xmlns:p14="http://schemas.microsoft.com/office/powerpoint/2010/main" val="17938414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fr-FR"/>
              <a:t>Modifiez le style du titre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1D3D5C4-ABBE-4CED-A488-C4C6D3381374}" type="datetime1">
              <a:rPr lang="en-US" smtClean="0"/>
              <a:t>6/23/2025</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4056651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830AB670-0052-4F15-81A5-718E6E6586F9}" type="datetime1">
              <a:rPr lang="en-US" smtClean="0"/>
              <a:t>6/23/2025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2272602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E364F562-173F-455D-91B1-F092024B118C}" type="datetime1">
              <a:rPr lang="en-US" smtClean="0"/>
              <a:t>6/23/2025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21477904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09191079-F234-4133-A6F2-1F22A07A0D11}" type="datetime1">
              <a:rPr lang="en-US" smtClean="0"/>
              <a:t>6/23/2025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25872423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879D321C-3B3F-4DE6-94EF-A93FA58D7C39}" type="datetime1">
              <a:rPr lang="en-US" smtClean="0"/>
              <a:t>6/23/2025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3763253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fr-FR"/>
              <a:t>Modifiez le style du titre</a:t>
            </a:r>
            <a:endParaRPr lang="en-US" dirty="0"/>
          </a:p>
        </p:txBody>
      </p:sp>
      <p:sp>
        <p:nvSpPr>
          <p:cNvPr id="3" name="Date Placeholder 2"/>
          <p:cNvSpPr>
            <a:spLocks noGrp="1"/>
          </p:cNvSpPr>
          <p:nvPr>
            <p:ph type="dt" sz="half" idx="10"/>
          </p:nvPr>
        </p:nvSpPr>
        <p:spPr/>
        <p:txBody>
          <a:bodyPr/>
          <a:lstStyle/>
          <a:p>
            <a:fld id="{E171D68F-A609-499B-8120-D12246F46E1B}" type="datetime1">
              <a:rPr lang="en-US" smtClean="0"/>
              <a:t>6/23/2025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2943973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2E63F1-EE2E-4A58-85F8-B25C1D6832FF}" type="datetime1">
              <a:rPr lang="en-US" smtClean="0"/>
              <a:t>6/23/2025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26997034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fr-FR"/>
              <a:t>Modifiez le style du titre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26405151-F58D-4DAF-AD73-3D7220C4A284}" type="datetime1">
              <a:rPr lang="en-US" smtClean="0"/>
              <a:t>6/23/2025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3575471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fr-FR"/>
              <a:t>Modifiez le style du titre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fr-FR" dirty="0"/>
              <a:t>Cliquez sur l'icône pour ajouter une image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3EB9EA2F-321A-44F2-BFAE-84AF6F75C3B3}" type="datetime1">
              <a:rPr lang="en-US" smtClean="0"/>
              <a:t>6/23/2025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1481569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dirty="0"/>
              <a:t>Cliquez sur l'icône pour ajouter une image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8EDD6209-2EBD-44DD-837C-E6DA05EB492F}" type="datetime1">
              <a:rPr lang="en-US" smtClean="0"/>
              <a:t>6/23/2025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24172712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re et légen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fr-FR"/>
              <a:t>Modifiez le style du titre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CFAE95AF-9EA1-4615-AFC9-77DFAE061628}" type="datetime1">
              <a:rPr lang="en-US" smtClean="0"/>
              <a:t>6/23/2025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17349628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tion avec légende">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fr-FR"/>
              <a:t>Modifiez le style du titre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016F400A-F7BA-4D09-9B4B-7F8DFEB8E39C}" type="datetime1">
              <a:rPr lang="en-US" smtClean="0"/>
              <a:t>6/23/2025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3784208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arte nom">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BEBABD33-2A67-4DD1-924F-7E3BBC465D00}" type="datetime1">
              <a:rPr lang="en-US" smtClean="0"/>
              <a:t>6/23/2025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1445343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fr-FR"/>
              <a:t>Modifiez le style du titre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E7A557A7-0580-40D7-B9E0-029ACC350211}" type="datetime1">
              <a:rPr lang="en-US" smtClean="0"/>
              <a:t>6/23/2025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38747137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fr-FR"/>
              <a:t>Modifiez le style du titre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dirty="0"/>
              <a:t>Cliquez sur l'icône pour ajouter une image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dirty="0"/>
              <a:t>Cliquez sur l'icône pour ajouter une image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dirty="0"/>
              <a:t>Cliquez sur l'icône pour ajouter une image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A6FCF0F-AD47-4E01-B57D-E5DCA994E659}" type="datetime1">
              <a:rPr lang="en-US" smtClean="0"/>
              <a:t>6/23/2025</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21793814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fr-FR"/>
              <a:t>Modifiez le style du titre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B53BA849-6516-4007-ADCB-F6226B0BAB58}" type="datetime1">
              <a:rPr lang="en-US" smtClean="0"/>
              <a:t>6/23/2025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14895682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fr-FR"/>
              <a:t>Modifiez le style du titre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7D83BB5F-5F3F-4D2E-9361-AD23DA69D82C}" type="datetime1">
              <a:rPr lang="en-US" smtClean="0"/>
              <a:t>6/23/2025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18395777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fr-FR"/>
              <a:t>Modifiez le style du titre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8C82727D-95F4-4738-8F6B-500563DAE7ED}" type="datetime1">
              <a:rPr lang="en-US" smtClean="0"/>
              <a:t>6/23/2025</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2101642136"/>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 id="2147483763" r:id="rId12"/>
    <p:sldLayoutId id="2147483764" r:id="rId13"/>
    <p:sldLayoutId id="2147483765" r:id="rId14"/>
    <p:sldLayoutId id="2147483766" r:id="rId15"/>
    <p:sldLayoutId id="2147483767" r:id="rId16"/>
    <p:sldLayoutId id="2147483768" r:id="rId17"/>
  </p:sldLayoutIdLst>
  <p:hf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Picture 3" descr="Un concept génétique abstrait">
            <a:extLst>
              <a:ext uri="{FF2B5EF4-FFF2-40B4-BE49-F238E27FC236}">
                <a16:creationId xmlns:a16="http://schemas.microsoft.com/office/drawing/2014/main" id="{B3F3292E-5D2C-9A3B-14A7-52C4C68812FD}"/>
              </a:ext>
            </a:extLst>
          </p:cNvPr>
          <p:cNvPicPr>
            <a:picLocks noChangeAspect="1"/>
          </p:cNvPicPr>
          <p:nvPr/>
        </p:nvPicPr>
        <p:blipFill>
          <a:blip r:embed="rId2">
            <a:alphaModFix amt="70000"/>
          </a:blip>
          <a:srcRect t="25612" r="-1" b="18134"/>
          <a:stretch/>
        </p:blipFill>
        <p:spPr>
          <a:xfrm>
            <a:off x="20" y="10"/>
            <a:ext cx="12188932" cy="6856614"/>
          </a:xfrm>
          <a:prstGeom prst="rect">
            <a:avLst/>
          </a:prstGeom>
        </p:spPr>
      </p:pic>
      <p:sp>
        <p:nvSpPr>
          <p:cNvPr id="2" name="Titre 1">
            <a:extLst>
              <a:ext uri="{FF2B5EF4-FFF2-40B4-BE49-F238E27FC236}">
                <a16:creationId xmlns:a16="http://schemas.microsoft.com/office/drawing/2014/main" id="{7EB98AD5-60BC-CC3C-4FDB-C55ABD793F8B}"/>
              </a:ext>
            </a:extLst>
          </p:cNvPr>
          <p:cNvSpPr>
            <a:spLocks noGrp="1"/>
          </p:cNvSpPr>
          <p:nvPr>
            <p:ph type="ctrTitle"/>
          </p:nvPr>
        </p:nvSpPr>
        <p:spPr>
          <a:xfrm>
            <a:off x="996275" y="744909"/>
            <a:ext cx="10190071" cy="3145855"/>
          </a:xfrm>
        </p:spPr>
        <p:txBody>
          <a:bodyPr anchor="b">
            <a:normAutofit fontScale="90000"/>
          </a:bodyPr>
          <a:lstStyle/>
          <a:p>
            <a:r>
              <a:rPr lang="fr-FR" sz="5200" dirty="0">
                <a:solidFill>
                  <a:srgbClr val="FFFFFF"/>
                </a:solidFill>
              </a:rPr>
              <a:t>MODIFICATION(S) DU RÈGLEMENT DE ZONAGE NO 337 </a:t>
            </a:r>
            <a:br>
              <a:rPr lang="fr-FR" sz="5200" dirty="0">
                <a:solidFill>
                  <a:srgbClr val="FFFFFF"/>
                </a:solidFill>
              </a:rPr>
            </a:br>
            <a:r>
              <a:rPr lang="fr-FR" sz="5200" dirty="0">
                <a:solidFill>
                  <a:srgbClr val="FFFFFF"/>
                </a:solidFill>
              </a:rPr>
              <a:t>MUNICIPALITÉ DE ST-BONIFACE</a:t>
            </a:r>
            <a:endParaRPr lang="fr-CA" sz="5200" dirty="0">
              <a:solidFill>
                <a:srgbClr val="FFFFFF"/>
              </a:solidFill>
            </a:endParaRPr>
          </a:p>
        </p:txBody>
      </p:sp>
      <p:sp>
        <p:nvSpPr>
          <p:cNvPr id="3" name="Sous-titre 2">
            <a:extLst>
              <a:ext uri="{FF2B5EF4-FFF2-40B4-BE49-F238E27FC236}">
                <a16:creationId xmlns:a16="http://schemas.microsoft.com/office/drawing/2014/main" id="{65F0323A-D9AB-1DC4-EBC4-057E547CC0F1}"/>
              </a:ext>
            </a:extLst>
          </p:cNvPr>
          <p:cNvSpPr>
            <a:spLocks noGrp="1"/>
          </p:cNvSpPr>
          <p:nvPr>
            <p:ph type="subTitle" idx="1"/>
          </p:nvPr>
        </p:nvSpPr>
        <p:spPr>
          <a:xfrm>
            <a:off x="1218708" y="4069780"/>
            <a:ext cx="9781327" cy="2056617"/>
          </a:xfrm>
        </p:spPr>
        <p:txBody>
          <a:bodyPr anchor="t">
            <a:normAutofit/>
          </a:bodyPr>
          <a:lstStyle/>
          <a:p>
            <a:r>
              <a:rPr lang="fr-FR" sz="4000" dirty="0">
                <a:solidFill>
                  <a:srgbClr val="FFFFFF"/>
                </a:solidFill>
              </a:rPr>
              <a:t>MODIFICATION PAR LE PROJET DE RÈGLEMENT NO. 591</a:t>
            </a:r>
            <a:endParaRPr lang="fr-CA" sz="2200" dirty="0">
              <a:solidFill>
                <a:srgbClr val="FFFFFF"/>
              </a:solidFill>
            </a:endParaRPr>
          </a:p>
        </p:txBody>
      </p:sp>
      <p:sp>
        <p:nvSpPr>
          <p:cNvPr id="4" name="Espace réservé du numéro de diapositive 3">
            <a:extLst>
              <a:ext uri="{FF2B5EF4-FFF2-40B4-BE49-F238E27FC236}">
                <a16:creationId xmlns:a16="http://schemas.microsoft.com/office/drawing/2014/main" id="{0B856EA4-702C-4C1B-0124-4FE39769B893}"/>
              </a:ext>
            </a:extLst>
          </p:cNvPr>
          <p:cNvSpPr>
            <a:spLocks noGrp="1"/>
          </p:cNvSpPr>
          <p:nvPr>
            <p:ph type="sldNum" sz="quarter" idx="12"/>
          </p:nvPr>
        </p:nvSpPr>
        <p:spPr/>
        <p:txBody>
          <a:bodyPr/>
          <a:lstStyle/>
          <a:p>
            <a:fld id="{73B850FF-6169-4056-8077-06FFA93A5366}" type="slidenum">
              <a:rPr lang="en-US" smtClean="0"/>
              <a:pPr/>
              <a:t>1</a:t>
            </a:fld>
            <a:endParaRPr lang="en-US" dirty="0"/>
          </a:p>
        </p:txBody>
      </p:sp>
    </p:spTree>
    <p:extLst>
      <p:ext uri="{BB962C8B-B14F-4D97-AF65-F5344CB8AC3E}">
        <p14:creationId xmlns:p14="http://schemas.microsoft.com/office/powerpoint/2010/main" val="12742085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B3EF4D6-026A-4D52-B916-967329EE3F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5">
            <a:extLst>
              <a:ext uri="{FF2B5EF4-FFF2-40B4-BE49-F238E27FC236}">
                <a16:creationId xmlns:a16="http://schemas.microsoft.com/office/drawing/2014/main" id="{4DB4846F-6AA5-4DB3-9581-D95F22BD5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dirty="0"/>
          </a:p>
        </p:txBody>
      </p:sp>
      <p:sp>
        <p:nvSpPr>
          <p:cNvPr id="18" name="Freeform: Shape 11">
            <a:extLst>
              <a:ext uri="{FF2B5EF4-FFF2-40B4-BE49-F238E27FC236}">
                <a16:creationId xmlns:a16="http://schemas.microsoft.com/office/drawing/2014/main" id="{D54EC22E-2292-4292-A80B-E81DF64BFB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80041"/>
            <a:ext cx="12192000" cy="5077959"/>
          </a:xfrm>
          <a:custGeom>
            <a:avLst/>
            <a:gdLst>
              <a:gd name="connsiteX0" fmla="*/ 12192000 w 12192000"/>
              <a:gd name="connsiteY0" fmla="*/ 0 h 5077959"/>
              <a:gd name="connsiteX1" fmla="*/ 12192000 w 12192000"/>
              <a:gd name="connsiteY1" fmla="*/ 1972152 h 5077959"/>
              <a:gd name="connsiteX2" fmla="*/ 12192000 w 12192000"/>
              <a:gd name="connsiteY2" fmla="*/ 2361342 h 5077959"/>
              <a:gd name="connsiteX3" fmla="*/ 12192000 w 12192000"/>
              <a:gd name="connsiteY3" fmla="*/ 5077959 h 5077959"/>
              <a:gd name="connsiteX4" fmla="*/ 0 w 12192000"/>
              <a:gd name="connsiteY4" fmla="*/ 5077959 h 5077959"/>
              <a:gd name="connsiteX5" fmla="*/ 0 w 12192000"/>
              <a:gd name="connsiteY5" fmla="*/ 2361342 h 5077959"/>
              <a:gd name="connsiteX6" fmla="*/ 0 w 12192000"/>
              <a:gd name="connsiteY6" fmla="*/ 1972152 h 5077959"/>
              <a:gd name="connsiteX7" fmla="*/ 0 w 12192000"/>
              <a:gd name="connsiteY7" fmla="*/ 12515 h 5077959"/>
              <a:gd name="connsiteX8" fmla="*/ 108623 w 12192000"/>
              <a:gd name="connsiteY8" fmla="*/ 29540 h 5077959"/>
              <a:gd name="connsiteX9" fmla="*/ 300195 w 12192000"/>
              <a:gd name="connsiteY9" fmla="*/ 56163 h 5077959"/>
              <a:gd name="connsiteX10" fmla="*/ 527528 w 12192000"/>
              <a:gd name="connsiteY10" fmla="*/ 88041 h 5077959"/>
              <a:gd name="connsiteX11" fmla="*/ 779127 w 12192000"/>
              <a:gd name="connsiteY11" fmla="*/ 121671 h 5077959"/>
              <a:gd name="connsiteX12" fmla="*/ 1062654 w 12192000"/>
              <a:gd name="connsiteY12" fmla="*/ 157052 h 5077959"/>
              <a:gd name="connsiteX13" fmla="*/ 1371726 w 12192000"/>
              <a:gd name="connsiteY13" fmla="*/ 194535 h 5077959"/>
              <a:gd name="connsiteX14" fmla="*/ 1707616 w 12192000"/>
              <a:gd name="connsiteY14" fmla="*/ 232018 h 5077959"/>
              <a:gd name="connsiteX15" fmla="*/ 2065219 w 12192000"/>
              <a:gd name="connsiteY15" fmla="*/ 270201 h 5077959"/>
              <a:gd name="connsiteX16" fmla="*/ 2450918 w 12192000"/>
              <a:gd name="connsiteY16" fmla="*/ 305583 h 5077959"/>
              <a:gd name="connsiteX17" fmla="*/ 2854496 w 12192000"/>
              <a:gd name="connsiteY17" fmla="*/ 339562 h 5077959"/>
              <a:gd name="connsiteX18" fmla="*/ 3281065 w 12192000"/>
              <a:gd name="connsiteY18" fmla="*/ 370390 h 5077959"/>
              <a:gd name="connsiteX19" fmla="*/ 3725514 w 12192000"/>
              <a:gd name="connsiteY19" fmla="*/ 399815 h 5077959"/>
              <a:gd name="connsiteX20" fmla="*/ 4189119 w 12192000"/>
              <a:gd name="connsiteY20" fmla="*/ 427490 h 5077959"/>
              <a:gd name="connsiteX21" fmla="*/ 4426671 w 12192000"/>
              <a:gd name="connsiteY21" fmla="*/ 437298 h 5077959"/>
              <a:gd name="connsiteX22" fmla="*/ 4669330 w 12192000"/>
              <a:gd name="connsiteY22" fmla="*/ 448158 h 5077959"/>
              <a:gd name="connsiteX23" fmla="*/ 4915819 w 12192000"/>
              <a:gd name="connsiteY23" fmla="*/ 458317 h 5077959"/>
              <a:gd name="connsiteX24" fmla="*/ 5163586 w 12192000"/>
              <a:gd name="connsiteY24" fmla="*/ 464973 h 5077959"/>
              <a:gd name="connsiteX25" fmla="*/ 5416461 w 12192000"/>
              <a:gd name="connsiteY25" fmla="*/ 470928 h 5077959"/>
              <a:gd name="connsiteX26" fmla="*/ 5671892 w 12192000"/>
              <a:gd name="connsiteY26" fmla="*/ 477234 h 5077959"/>
              <a:gd name="connsiteX27" fmla="*/ 5932430 w 12192000"/>
              <a:gd name="connsiteY27" fmla="*/ 481437 h 5077959"/>
              <a:gd name="connsiteX28" fmla="*/ 6195523 w 12192000"/>
              <a:gd name="connsiteY28" fmla="*/ 481437 h 5077959"/>
              <a:gd name="connsiteX29" fmla="*/ 6461170 w 12192000"/>
              <a:gd name="connsiteY29" fmla="*/ 483539 h 5077959"/>
              <a:gd name="connsiteX30" fmla="*/ 6729372 w 12192000"/>
              <a:gd name="connsiteY30" fmla="*/ 481437 h 5077959"/>
              <a:gd name="connsiteX31" fmla="*/ 7001406 w 12192000"/>
              <a:gd name="connsiteY31" fmla="*/ 477234 h 5077959"/>
              <a:gd name="connsiteX32" fmla="*/ 7273439 w 12192000"/>
              <a:gd name="connsiteY32" fmla="*/ 473380 h 5077959"/>
              <a:gd name="connsiteX33" fmla="*/ 7549303 w 12192000"/>
              <a:gd name="connsiteY33" fmla="*/ 464973 h 5077959"/>
              <a:gd name="connsiteX34" fmla="*/ 7827722 w 12192000"/>
              <a:gd name="connsiteY34" fmla="*/ 456215 h 5077959"/>
              <a:gd name="connsiteX35" fmla="*/ 8106140 w 12192000"/>
              <a:gd name="connsiteY35" fmla="*/ 446056 h 5077959"/>
              <a:gd name="connsiteX36" fmla="*/ 8387114 w 12192000"/>
              <a:gd name="connsiteY36" fmla="*/ 431694 h 5077959"/>
              <a:gd name="connsiteX37" fmla="*/ 8670640 w 12192000"/>
              <a:gd name="connsiteY37" fmla="*/ 414528 h 5077959"/>
              <a:gd name="connsiteX38" fmla="*/ 8955446 w 12192000"/>
              <a:gd name="connsiteY38" fmla="*/ 398064 h 5077959"/>
              <a:gd name="connsiteX39" fmla="*/ 9240250 w 12192000"/>
              <a:gd name="connsiteY39" fmla="*/ 377045 h 5077959"/>
              <a:gd name="connsiteX40" fmla="*/ 9528886 w 12192000"/>
              <a:gd name="connsiteY40" fmla="*/ 351823 h 5077959"/>
              <a:gd name="connsiteX41" fmla="*/ 9813691 w 12192000"/>
              <a:gd name="connsiteY41" fmla="*/ 326601 h 5077959"/>
              <a:gd name="connsiteX42" fmla="*/ 10103603 w 12192000"/>
              <a:gd name="connsiteY42" fmla="*/ 297525 h 5077959"/>
              <a:gd name="connsiteX43" fmla="*/ 10394794 w 12192000"/>
              <a:gd name="connsiteY43" fmla="*/ 265647 h 5077959"/>
              <a:gd name="connsiteX44" fmla="*/ 10682153 w 12192000"/>
              <a:gd name="connsiteY44" fmla="*/ 232018 h 5077959"/>
              <a:gd name="connsiteX45" fmla="*/ 10973344 w 12192000"/>
              <a:gd name="connsiteY45" fmla="*/ 192783 h 5077959"/>
              <a:gd name="connsiteX46" fmla="*/ 11263257 w 12192000"/>
              <a:gd name="connsiteY46" fmla="*/ 150746 h 5077959"/>
              <a:gd name="connsiteX47" fmla="*/ 11554448 w 12192000"/>
              <a:gd name="connsiteY47" fmla="*/ 109060 h 5077959"/>
              <a:gd name="connsiteX48" fmla="*/ 11844360 w 12192000"/>
              <a:gd name="connsiteY48" fmla="*/ 60367 h 5077959"/>
              <a:gd name="connsiteX49" fmla="*/ 12132996 w 12192000"/>
              <a:gd name="connsiteY49" fmla="*/ 10623 h 5077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192000" h="5077959">
                <a:moveTo>
                  <a:pt x="12192000" y="0"/>
                </a:moveTo>
                <a:lnTo>
                  <a:pt x="12192000" y="1972152"/>
                </a:lnTo>
                <a:lnTo>
                  <a:pt x="12192000" y="2361342"/>
                </a:lnTo>
                <a:lnTo>
                  <a:pt x="12192000" y="5077959"/>
                </a:lnTo>
                <a:lnTo>
                  <a:pt x="0" y="5077959"/>
                </a:lnTo>
                <a:lnTo>
                  <a:pt x="0" y="2361342"/>
                </a:lnTo>
                <a:lnTo>
                  <a:pt x="0" y="1972152"/>
                </a:lnTo>
                <a:lnTo>
                  <a:pt x="0" y="12515"/>
                </a:lnTo>
                <a:lnTo>
                  <a:pt x="108623" y="29540"/>
                </a:lnTo>
                <a:lnTo>
                  <a:pt x="300195" y="56163"/>
                </a:lnTo>
                <a:lnTo>
                  <a:pt x="527528" y="88041"/>
                </a:lnTo>
                <a:lnTo>
                  <a:pt x="779127" y="121671"/>
                </a:lnTo>
                <a:lnTo>
                  <a:pt x="1062654" y="157052"/>
                </a:lnTo>
                <a:lnTo>
                  <a:pt x="1371726" y="194535"/>
                </a:lnTo>
                <a:lnTo>
                  <a:pt x="1707616" y="232018"/>
                </a:lnTo>
                <a:lnTo>
                  <a:pt x="2065219" y="270201"/>
                </a:lnTo>
                <a:lnTo>
                  <a:pt x="2450918" y="305583"/>
                </a:lnTo>
                <a:lnTo>
                  <a:pt x="2854496" y="339562"/>
                </a:lnTo>
                <a:lnTo>
                  <a:pt x="3281065" y="370390"/>
                </a:lnTo>
                <a:lnTo>
                  <a:pt x="3725514" y="399815"/>
                </a:lnTo>
                <a:lnTo>
                  <a:pt x="4189119" y="427490"/>
                </a:lnTo>
                <a:lnTo>
                  <a:pt x="4426671" y="437298"/>
                </a:lnTo>
                <a:lnTo>
                  <a:pt x="4669330" y="448158"/>
                </a:lnTo>
                <a:lnTo>
                  <a:pt x="4915819" y="458317"/>
                </a:lnTo>
                <a:lnTo>
                  <a:pt x="5163586" y="464973"/>
                </a:lnTo>
                <a:lnTo>
                  <a:pt x="5416461" y="470928"/>
                </a:lnTo>
                <a:lnTo>
                  <a:pt x="5671892" y="477234"/>
                </a:lnTo>
                <a:lnTo>
                  <a:pt x="5932430" y="481437"/>
                </a:lnTo>
                <a:lnTo>
                  <a:pt x="6195523" y="481437"/>
                </a:lnTo>
                <a:lnTo>
                  <a:pt x="6461170" y="483539"/>
                </a:lnTo>
                <a:lnTo>
                  <a:pt x="6729372" y="481437"/>
                </a:lnTo>
                <a:lnTo>
                  <a:pt x="7001406" y="477234"/>
                </a:lnTo>
                <a:lnTo>
                  <a:pt x="7273439" y="473380"/>
                </a:lnTo>
                <a:lnTo>
                  <a:pt x="7549303" y="464973"/>
                </a:lnTo>
                <a:lnTo>
                  <a:pt x="7827722" y="456215"/>
                </a:lnTo>
                <a:lnTo>
                  <a:pt x="8106140" y="446056"/>
                </a:lnTo>
                <a:lnTo>
                  <a:pt x="8387114" y="431694"/>
                </a:lnTo>
                <a:lnTo>
                  <a:pt x="8670640" y="414528"/>
                </a:lnTo>
                <a:lnTo>
                  <a:pt x="8955446" y="398064"/>
                </a:lnTo>
                <a:lnTo>
                  <a:pt x="9240250" y="377045"/>
                </a:lnTo>
                <a:lnTo>
                  <a:pt x="9528886" y="351823"/>
                </a:lnTo>
                <a:lnTo>
                  <a:pt x="9813691" y="326601"/>
                </a:lnTo>
                <a:lnTo>
                  <a:pt x="10103603" y="297525"/>
                </a:lnTo>
                <a:lnTo>
                  <a:pt x="10394794" y="265647"/>
                </a:lnTo>
                <a:lnTo>
                  <a:pt x="10682153" y="232018"/>
                </a:lnTo>
                <a:lnTo>
                  <a:pt x="10973344" y="192783"/>
                </a:lnTo>
                <a:lnTo>
                  <a:pt x="11263257" y="150746"/>
                </a:lnTo>
                <a:lnTo>
                  <a:pt x="11554448" y="109060"/>
                </a:lnTo>
                <a:lnTo>
                  <a:pt x="11844360" y="60367"/>
                </a:lnTo>
                <a:lnTo>
                  <a:pt x="12132996" y="10623"/>
                </a:lnTo>
                <a:close/>
              </a:path>
            </a:pathLst>
          </a:custGeom>
          <a:solidFill>
            <a:srgbClr val="FFFFFF"/>
          </a:solidFill>
          <a:ln>
            <a:noFill/>
          </a:ln>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dirty="0"/>
          </a:p>
        </p:txBody>
      </p:sp>
      <p:sp>
        <p:nvSpPr>
          <p:cNvPr id="14" name="Rectangle 13">
            <a:extLst>
              <a:ext uri="{FF2B5EF4-FFF2-40B4-BE49-F238E27FC236}">
                <a16:creationId xmlns:a16="http://schemas.microsoft.com/office/drawing/2014/main" id="{CC1C7165-8A3A-44EB-88D0-4EFA36A004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fr-CA" dirty="0"/>
          </a:p>
        </p:txBody>
      </p:sp>
      <p:sp>
        <p:nvSpPr>
          <p:cNvPr id="16" name="Freeform 5">
            <a:extLst>
              <a:ext uri="{FF2B5EF4-FFF2-40B4-BE49-F238E27FC236}">
                <a16:creationId xmlns:a16="http://schemas.microsoft.com/office/drawing/2014/main" id="{A1081473-BB93-49A4-B605-4E2053739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accent1"/>
          </a:solidFill>
          <a:ln>
            <a:noFill/>
          </a:ln>
        </p:spPr>
        <p:txBody>
          <a:bodyPr/>
          <a:lstStyle/>
          <a:p>
            <a:endParaRPr lang="fr-CA" dirty="0"/>
          </a:p>
        </p:txBody>
      </p:sp>
      <p:sp>
        <p:nvSpPr>
          <p:cNvPr id="2" name="Titre 1">
            <a:extLst>
              <a:ext uri="{FF2B5EF4-FFF2-40B4-BE49-F238E27FC236}">
                <a16:creationId xmlns:a16="http://schemas.microsoft.com/office/drawing/2014/main" id="{FD25EBD1-4C58-AFB3-8538-92CD474D5968}"/>
              </a:ext>
            </a:extLst>
          </p:cNvPr>
          <p:cNvSpPr>
            <a:spLocks noGrp="1"/>
          </p:cNvSpPr>
          <p:nvPr>
            <p:ph type="title"/>
          </p:nvPr>
        </p:nvSpPr>
        <p:spPr>
          <a:xfrm>
            <a:off x="1683171" y="838200"/>
            <a:ext cx="8825659" cy="977902"/>
          </a:xfrm>
        </p:spPr>
        <p:txBody>
          <a:bodyPr>
            <a:normAutofit/>
          </a:bodyPr>
          <a:lstStyle/>
          <a:p>
            <a:pPr algn="ctr">
              <a:lnSpc>
                <a:spcPct val="90000"/>
              </a:lnSpc>
            </a:pPr>
            <a:r>
              <a:rPr lang="fr-FR" sz="1200" dirty="0">
                <a:solidFill>
                  <a:srgbClr val="EBEBEB"/>
                </a:solidFill>
              </a:rPr>
              <a:t>MODIFICATION PAR LE PROJET DE RÈGLEMENT NO. 591</a:t>
            </a:r>
            <a:br>
              <a:rPr lang="fr-CA" sz="1400" dirty="0">
                <a:solidFill>
                  <a:srgbClr val="EBEBEB"/>
                </a:solidFill>
              </a:rPr>
            </a:br>
            <a:r>
              <a:rPr lang="fr-CA" sz="1400" b="1" dirty="0">
                <a:solidFill>
                  <a:srgbClr val="EBEBEB"/>
                </a:solidFill>
              </a:rPr>
              <a:t>MODIFICATIONS ARTICLE 19.1 </a:t>
            </a:r>
            <a:r>
              <a:rPr lang="fr-CA" sz="1400" b="1" i="1" dirty="0">
                <a:solidFill>
                  <a:srgbClr val="EBEBEB"/>
                </a:solidFill>
              </a:rPr>
              <a:t>ABRIS D’AUTO  TEMPORAIRES</a:t>
            </a:r>
            <a:r>
              <a:rPr lang="fr-CA" sz="1400" b="1" dirty="0">
                <a:solidFill>
                  <a:srgbClr val="EBEBEB"/>
                </a:solidFill>
              </a:rPr>
              <a:t> ET </a:t>
            </a:r>
            <a:br>
              <a:rPr lang="fr-CA" sz="1400" b="1" dirty="0">
                <a:solidFill>
                  <a:srgbClr val="EBEBEB"/>
                </a:solidFill>
              </a:rPr>
            </a:br>
            <a:r>
              <a:rPr lang="fr-CA" sz="1400" b="1" dirty="0">
                <a:solidFill>
                  <a:srgbClr val="EBEBEB"/>
                </a:solidFill>
              </a:rPr>
              <a:t>AJOUT ARTICLE 19.1.1 </a:t>
            </a:r>
            <a:r>
              <a:rPr lang="fr-CA" sz="1400" b="1" i="1" dirty="0">
                <a:solidFill>
                  <a:srgbClr val="EBEBEB"/>
                </a:solidFill>
              </a:rPr>
              <a:t>ABRI TEMPORAIRE POUR REMISAGE </a:t>
            </a:r>
            <a:br>
              <a:rPr lang="fr-CA" sz="1400" dirty="0">
                <a:solidFill>
                  <a:srgbClr val="EBEBEB"/>
                </a:solidFill>
              </a:rPr>
            </a:br>
            <a:r>
              <a:rPr lang="fr-CA" sz="1400" b="0" dirty="0">
                <a:solidFill>
                  <a:srgbClr val="EBEBEB"/>
                </a:solidFill>
              </a:rPr>
              <a:t>(TERRITOIRE MUNICIPAL COMPLET)  </a:t>
            </a:r>
          </a:p>
        </p:txBody>
      </p:sp>
      <p:sp>
        <p:nvSpPr>
          <p:cNvPr id="3" name="Espace réservé du contenu 2">
            <a:extLst>
              <a:ext uri="{FF2B5EF4-FFF2-40B4-BE49-F238E27FC236}">
                <a16:creationId xmlns:a16="http://schemas.microsoft.com/office/drawing/2014/main" id="{AA11E55D-2B69-3B0A-2915-E712A9B5F6C3}"/>
              </a:ext>
            </a:extLst>
          </p:cNvPr>
          <p:cNvSpPr>
            <a:spLocks noGrp="1"/>
          </p:cNvSpPr>
          <p:nvPr>
            <p:ph idx="1"/>
          </p:nvPr>
        </p:nvSpPr>
        <p:spPr>
          <a:xfrm>
            <a:off x="1683171" y="2352676"/>
            <a:ext cx="8825659" cy="3667124"/>
          </a:xfrm>
        </p:spPr>
        <p:txBody>
          <a:bodyPr>
            <a:normAutofit fontScale="85000" lnSpcReduction="20000"/>
          </a:bodyPr>
          <a:lstStyle/>
          <a:p>
            <a:r>
              <a:rPr lang="fr-FR" sz="2000" b="1" dirty="0">
                <a:solidFill>
                  <a:srgbClr val="404040"/>
                </a:solidFill>
              </a:rPr>
              <a:t>ORDRE DE PRÉSENTATION DE LA CONSULTATION PUBLIQUE :</a:t>
            </a:r>
          </a:p>
          <a:p>
            <a:pPr marL="514350" indent="-514350" algn="just">
              <a:buFont typeface="+mj-lt"/>
              <a:buAutoNum type="arabicPeriod"/>
            </a:pPr>
            <a:r>
              <a:rPr lang="fr-CA" sz="2000" dirty="0">
                <a:solidFill>
                  <a:srgbClr val="404040"/>
                </a:solidFill>
              </a:rPr>
              <a:t>PROCESSUS DE MODIFICATION D’UN RÈGLEMENT DE ZONAGE EN VERTU DE LA </a:t>
            </a:r>
            <a:r>
              <a:rPr lang="fr-CA" sz="2000" i="1" dirty="0">
                <a:solidFill>
                  <a:srgbClr val="404040"/>
                </a:solidFill>
              </a:rPr>
              <a:t>LOI SUR L’AMÉNAGEMENT ET L’URBANISME (LAU)avec procédure d’approbation des personnes habiles à voter :</a:t>
            </a:r>
          </a:p>
          <a:p>
            <a:pPr marL="914400" lvl="1" indent="-514350">
              <a:buFont typeface="+mj-lt"/>
              <a:buAutoNum type="arabicPeriod"/>
            </a:pPr>
            <a:r>
              <a:rPr lang="fr-CA" sz="1200" dirty="0">
                <a:solidFill>
                  <a:srgbClr val="404040"/>
                </a:solidFill>
              </a:rPr>
              <a:t>LES PROJETS, CONSULTATION, APPROBATIONS PAR LES CITOYENS ET LA MRC, L’ENTRÉE EN VIGUEUR;</a:t>
            </a:r>
          </a:p>
          <a:p>
            <a:pPr marL="514350" indent="-514350">
              <a:buFont typeface="+mj-lt"/>
              <a:buAutoNum type="arabicPeriod"/>
            </a:pPr>
            <a:r>
              <a:rPr lang="fr-CA" sz="2000" dirty="0">
                <a:solidFill>
                  <a:srgbClr val="404040"/>
                </a:solidFill>
              </a:rPr>
              <a:t>PRÉSENTATION DU PROJET DE RÈGLEMENT NO. 591 :</a:t>
            </a:r>
          </a:p>
          <a:p>
            <a:pPr marL="914400" lvl="1" indent="-514350">
              <a:buFont typeface="+mj-lt"/>
              <a:buAutoNum type="arabicPeriod"/>
            </a:pPr>
            <a:r>
              <a:rPr lang="fr-CA" sz="1400" dirty="0">
                <a:solidFill>
                  <a:srgbClr val="404040"/>
                </a:solidFill>
              </a:rPr>
              <a:t>SECTEUR VISÉ;</a:t>
            </a:r>
          </a:p>
          <a:p>
            <a:pPr marL="914400" lvl="1" indent="-514350">
              <a:buFont typeface="+mj-lt"/>
              <a:buAutoNum type="arabicPeriod"/>
            </a:pPr>
            <a:r>
              <a:rPr lang="fr-CA" sz="1400" dirty="0">
                <a:solidFill>
                  <a:srgbClr val="404040"/>
                </a:solidFill>
              </a:rPr>
              <a:t>OBJECTIFS ET CONSÉQUENCES DE LA MODIFICATION.</a:t>
            </a:r>
          </a:p>
          <a:p>
            <a:pPr marL="514350" indent="-514350" algn="just">
              <a:buFont typeface="+mj-lt"/>
              <a:buAutoNum type="arabicPeriod"/>
            </a:pPr>
            <a:r>
              <a:rPr lang="fr-CA" sz="2000" dirty="0">
                <a:solidFill>
                  <a:srgbClr val="404040"/>
                </a:solidFill>
              </a:rPr>
              <a:t>IDENTIFICATION DES DISPOSITIONS POUVANT FAIRE L’OBJET D’UNE DEMANDE DE RÉFÉRENDUM DANS LE PROJET DE MODIFICATION ET LES ZONES CONCERNÉES.</a:t>
            </a:r>
          </a:p>
          <a:p>
            <a:pPr marL="514350" indent="-514350" algn="just">
              <a:buFont typeface="+mj-lt"/>
              <a:buAutoNum type="arabicPeriod"/>
            </a:pPr>
            <a:r>
              <a:rPr lang="fr-CA" sz="2000" dirty="0">
                <a:solidFill>
                  <a:srgbClr val="404040"/>
                </a:solidFill>
              </a:rPr>
              <a:t>PÉRIODE DE QUESTIONS, COMMENTAIRES ET AVIS SUR LE PROJET DE MODIFICATION.			</a:t>
            </a:r>
            <a:endParaRPr lang="fr-CA" sz="1600" dirty="0">
              <a:solidFill>
                <a:srgbClr val="404040"/>
              </a:solidFill>
            </a:endParaRPr>
          </a:p>
          <a:p>
            <a:pPr marL="914400" lvl="1" indent="-514350">
              <a:buFont typeface="+mj-lt"/>
              <a:buAutoNum type="arabicPeriod"/>
            </a:pPr>
            <a:endParaRPr lang="fr-CA" sz="1400" dirty="0">
              <a:solidFill>
                <a:srgbClr val="404040"/>
              </a:solidFill>
            </a:endParaRPr>
          </a:p>
          <a:p>
            <a:pPr marL="914400" lvl="1" indent="-514350">
              <a:buFont typeface="+mj-lt"/>
              <a:buAutoNum type="arabicPeriod"/>
            </a:pPr>
            <a:endParaRPr lang="fr-CA" sz="1400" dirty="0">
              <a:solidFill>
                <a:srgbClr val="404040"/>
              </a:solidFill>
            </a:endParaRPr>
          </a:p>
          <a:p>
            <a:pPr marL="914400" lvl="1" indent="-514350">
              <a:buFont typeface="+mj-lt"/>
              <a:buAutoNum type="arabicPeriod"/>
            </a:pPr>
            <a:endParaRPr lang="fr-CA" sz="1800" dirty="0">
              <a:solidFill>
                <a:srgbClr val="404040"/>
              </a:solidFill>
            </a:endParaRPr>
          </a:p>
          <a:p>
            <a:pPr marL="914400" lvl="1" indent="-514350">
              <a:buFont typeface="+mj-lt"/>
              <a:buAutoNum type="arabicPeriod"/>
            </a:pPr>
            <a:endParaRPr lang="fr-CA" sz="1800" dirty="0">
              <a:solidFill>
                <a:srgbClr val="404040"/>
              </a:solidFill>
            </a:endParaRPr>
          </a:p>
          <a:p>
            <a:pPr marL="514350" indent="-514350">
              <a:buFont typeface="+mj-lt"/>
              <a:buAutoNum type="arabicPeriod"/>
            </a:pPr>
            <a:endParaRPr lang="fr-CA" sz="2000" dirty="0">
              <a:solidFill>
                <a:srgbClr val="404040"/>
              </a:solidFill>
            </a:endParaRPr>
          </a:p>
          <a:p>
            <a:pPr marL="514350" indent="-514350">
              <a:buFont typeface="+mj-lt"/>
              <a:buAutoNum type="arabicPeriod"/>
            </a:pPr>
            <a:endParaRPr lang="fr-CA" sz="2000" dirty="0">
              <a:solidFill>
                <a:srgbClr val="404040"/>
              </a:solidFill>
            </a:endParaRPr>
          </a:p>
          <a:p>
            <a:pPr marL="514350" indent="-514350">
              <a:buFont typeface="+mj-lt"/>
              <a:buAutoNum type="arabicPeriod"/>
            </a:pPr>
            <a:endParaRPr lang="fr-CA" sz="2000" dirty="0">
              <a:solidFill>
                <a:srgbClr val="404040"/>
              </a:solidFill>
            </a:endParaRPr>
          </a:p>
        </p:txBody>
      </p:sp>
      <p:sp>
        <p:nvSpPr>
          <p:cNvPr id="4" name="Espace réservé du numéro de diapositive 3">
            <a:extLst>
              <a:ext uri="{FF2B5EF4-FFF2-40B4-BE49-F238E27FC236}">
                <a16:creationId xmlns:a16="http://schemas.microsoft.com/office/drawing/2014/main" id="{A1EB62E4-566F-1539-81D5-BB8C0B1D8183}"/>
              </a:ext>
            </a:extLst>
          </p:cNvPr>
          <p:cNvSpPr>
            <a:spLocks noGrp="1"/>
          </p:cNvSpPr>
          <p:nvPr>
            <p:ph type="sldNum" sz="quarter" idx="12"/>
          </p:nvPr>
        </p:nvSpPr>
        <p:spPr/>
        <p:txBody>
          <a:bodyPr/>
          <a:lstStyle/>
          <a:p>
            <a:fld id="{73B850FF-6169-4056-8077-06FFA93A5366}" type="slidenum">
              <a:rPr lang="en-US" smtClean="0"/>
              <a:pPr/>
              <a:t>2</a:t>
            </a:fld>
            <a:endParaRPr lang="en-US" dirty="0"/>
          </a:p>
        </p:txBody>
      </p:sp>
    </p:spTree>
    <p:extLst>
      <p:ext uri="{BB962C8B-B14F-4D97-AF65-F5344CB8AC3E}">
        <p14:creationId xmlns:p14="http://schemas.microsoft.com/office/powerpoint/2010/main" val="11082336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57A906-43DF-1E5A-5E9E-3B74657BB4AF}"/>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6307F558-B1CB-3FDB-0946-8A8463FB8807}"/>
              </a:ext>
            </a:extLst>
          </p:cNvPr>
          <p:cNvSpPr>
            <a:spLocks noGrp="1"/>
          </p:cNvSpPr>
          <p:nvPr>
            <p:ph idx="1"/>
          </p:nvPr>
        </p:nvSpPr>
        <p:spPr/>
        <p:txBody>
          <a:bodyPr>
            <a:normAutofit lnSpcReduction="10000"/>
          </a:bodyPr>
          <a:lstStyle/>
          <a:p>
            <a:pPr marL="514350" indent="-514350">
              <a:buFont typeface="+mj-lt"/>
              <a:buAutoNum type="arabicPeriod"/>
            </a:pPr>
            <a:r>
              <a:rPr lang="fr-CA" dirty="0">
                <a:solidFill>
                  <a:srgbClr val="404040"/>
                </a:solidFill>
              </a:rPr>
              <a:t>PROCESSUS DE MODIFICATION D’UN RÈGLEMENT DE ZONAGE EN VERTU DE LA </a:t>
            </a:r>
            <a:r>
              <a:rPr lang="fr-CA" i="1" dirty="0">
                <a:solidFill>
                  <a:srgbClr val="404040"/>
                </a:solidFill>
              </a:rPr>
              <a:t>LOI SUR L’AMÉNAGEMENT ET L’URBANISME (LAU)avec procédure d’approbation des personnes habiles à voter :</a:t>
            </a:r>
          </a:p>
          <a:p>
            <a:pPr marL="914400" lvl="1" indent="-514350" algn="just">
              <a:buFont typeface="+mj-lt"/>
              <a:buAutoNum type="arabicPeriod"/>
            </a:pPr>
            <a:r>
              <a:rPr lang="fr-CA" sz="1200" dirty="0">
                <a:solidFill>
                  <a:srgbClr val="404040"/>
                </a:solidFill>
              </a:rPr>
              <a:t>Adoption d’un premier (1</a:t>
            </a:r>
            <a:r>
              <a:rPr lang="fr-CA" sz="1200" baseline="30000" dirty="0">
                <a:solidFill>
                  <a:srgbClr val="404040"/>
                </a:solidFill>
              </a:rPr>
              <a:t>er</a:t>
            </a:r>
            <a:r>
              <a:rPr lang="fr-CA" sz="1200" dirty="0">
                <a:solidFill>
                  <a:srgbClr val="404040"/>
                </a:solidFill>
              </a:rPr>
              <a:t>) projet de règlement de modification :</a:t>
            </a:r>
          </a:p>
          <a:p>
            <a:pPr marL="1314450" lvl="2" indent="-514350" algn="just">
              <a:buFont typeface="+mj-lt"/>
              <a:buAutoNum type="arabicPeriod"/>
            </a:pPr>
            <a:r>
              <a:rPr lang="fr-CA" sz="1000" dirty="0">
                <a:solidFill>
                  <a:srgbClr val="404040"/>
                </a:solidFill>
              </a:rPr>
              <a:t>Adoption du 1</a:t>
            </a:r>
            <a:r>
              <a:rPr lang="fr-CA" sz="1000" baseline="30000" dirty="0">
                <a:solidFill>
                  <a:srgbClr val="404040"/>
                </a:solidFill>
              </a:rPr>
              <a:t>er</a:t>
            </a:r>
            <a:r>
              <a:rPr lang="fr-CA" sz="1000" dirty="0">
                <a:solidFill>
                  <a:srgbClr val="404040"/>
                </a:solidFill>
              </a:rPr>
              <a:t> projet no 591 le 3 JUIN 2025 par le Conseil municipal;</a:t>
            </a:r>
          </a:p>
          <a:p>
            <a:pPr marL="1314450" lvl="2" indent="-514350" algn="just">
              <a:buFont typeface="+mj-lt"/>
              <a:buAutoNum type="arabicPeriod"/>
            </a:pPr>
            <a:r>
              <a:rPr lang="fr-CA" sz="1000" dirty="0">
                <a:solidFill>
                  <a:srgbClr val="404040"/>
                </a:solidFill>
              </a:rPr>
              <a:t>Le projet contient un ou des dispositions propres à un règlement susceptible(s) d’approbation référendaire de TOUTES LES ZONES du territoire de la municipalité;</a:t>
            </a:r>
          </a:p>
          <a:p>
            <a:pPr marL="1314450" lvl="2" indent="-514350" algn="just">
              <a:buFont typeface="+mj-lt"/>
              <a:buAutoNum type="arabicPeriod"/>
            </a:pPr>
            <a:r>
              <a:rPr lang="fr-CA" sz="1000" dirty="0">
                <a:solidFill>
                  <a:srgbClr val="404040"/>
                </a:solidFill>
              </a:rPr>
              <a:t>Transmission à la MRC du 1</a:t>
            </a:r>
            <a:r>
              <a:rPr lang="fr-CA" sz="1000" baseline="30000" dirty="0">
                <a:solidFill>
                  <a:srgbClr val="404040"/>
                </a:solidFill>
              </a:rPr>
              <a:t>er</a:t>
            </a:r>
            <a:r>
              <a:rPr lang="fr-CA" sz="1000" dirty="0">
                <a:solidFill>
                  <a:srgbClr val="404040"/>
                </a:solidFill>
              </a:rPr>
              <a:t> projet de règlement et de la résolution d’adoption.</a:t>
            </a:r>
          </a:p>
          <a:p>
            <a:pPr marL="914400" lvl="1" indent="-514350" algn="just">
              <a:buFont typeface="+mj-lt"/>
              <a:buAutoNum type="arabicPeriod"/>
            </a:pPr>
            <a:r>
              <a:rPr lang="fr-CA" sz="1200" dirty="0">
                <a:solidFill>
                  <a:srgbClr val="404040"/>
                </a:solidFill>
              </a:rPr>
              <a:t>Avis d’une assemblée de consultation publique :</a:t>
            </a:r>
          </a:p>
          <a:p>
            <a:pPr marL="1314450" lvl="2" indent="-514350" algn="just">
              <a:buFont typeface="+mj-lt"/>
              <a:buAutoNum type="arabicPeriod"/>
            </a:pPr>
            <a:r>
              <a:rPr lang="fr-CA" sz="1000" dirty="0">
                <a:solidFill>
                  <a:srgbClr val="404040"/>
                </a:solidFill>
              </a:rPr>
              <a:t>Au plus tard avant le 15</a:t>
            </a:r>
            <a:r>
              <a:rPr lang="fr-CA" sz="1000" baseline="30000" dirty="0">
                <a:solidFill>
                  <a:srgbClr val="404040"/>
                </a:solidFill>
              </a:rPr>
              <a:t>e</a:t>
            </a:r>
            <a:r>
              <a:rPr lang="fr-CA" sz="1000" dirty="0">
                <a:solidFill>
                  <a:srgbClr val="404040"/>
                </a:solidFill>
              </a:rPr>
              <a:t> jour qui précède la tenue de l’assemblée publique de consultation, affichage au bureau municipal, publication dans un journal diffusé sur le territoire : </a:t>
            </a:r>
            <a:r>
              <a:rPr lang="fr-CA" sz="1000" b="1" dirty="0">
                <a:solidFill>
                  <a:srgbClr val="404040"/>
                </a:solidFill>
              </a:rPr>
              <a:t>AVIS de la date, heure et lieu et </a:t>
            </a:r>
            <a:r>
              <a:rPr lang="fr-CA" sz="1000" b="1" dirty="0">
                <a:solidFill>
                  <a:srgbClr val="404040"/>
                </a:solidFill>
                <a:effectLst>
                  <a:outerShdw blurRad="38100" dist="38100" dir="2700000" algn="tl">
                    <a:srgbClr val="000000">
                      <a:alpha val="43137"/>
                    </a:srgbClr>
                  </a:outerShdw>
                </a:effectLst>
              </a:rPr>
              <a:t>objet de l’assemblée</a:t>
            </a:r>
            <a:r>
              <a:rPr lang="fr-CA" sz="1000" b="1" dirty="0">
                <a:solidFill>
                  <a:srgbClr val="404040"/>
                </a:solidFill>
              </a:rPr>
              <a:t>;</a:t>
            </a:r>
          </a:p>
          <a:p>
            <a:pPr marL="1314450" lvl="2" indent="-514350" algn="just">
              <a:buFont typeface="+mj-lt"/>
              <a:buAutoNum type="arabicPeriod"/>
            </a:pPr>
            <a:r>
              <a:rPr lang="fr-CA" sz="1000" dirty="0">
                <a:solidFill>
                  <a:srgbClr val="404040"/>
                </a:solidFill>
              </a:rPr>
              <a:t>Avis contient un résumé du projet et mentionne qu’une copie du projet peut être consultée au bureau municipal;</a:t>
            </a:r>
          </a:p>
          <a:p>
            <a:pPr marL="1314450" lvl="2" indent="-514350" algn="just">
              <a:buFont typeface="+mj-lt"/>
              <a:buAutoNum type="arabicPeriod"/>
            </a:pPr>
            <a:r>
              <a:rPr lang="fr-CA" sz="1000" dirty="0">
                <a:solidFill>
                  <a:srgbClr val="404040"/>
                </a:solidFill>
              </a:rPr>
              <a:t>Le résumé peut être, au choix du Conseil, transmis par courrier ou autrement distribué à chaque adresse du territoire. Le résumé est accompagné de l’avis ci-haut. C’EST LE CHOIX POUR ST-BONIFACE : courrier.</a:t>
            </a:r>
          </a:p>
          <a:p>
            <a:pPr marL="800100" lvl="2" indent="0">
              <a:buNone/>
            </a:pPr>
            <a:endParaRPr lang="fr-CA" sz="1000" dirty="0">
              <a:solidFill>
                <a:srgbClr val="404040"/>
              </a:solidFill>
            </a:endParaRPr>
          </a:p>
          <a:p>
            <a:pPr marL="914400" lvl="1" indent="-514350">
              <a:buFont typeface="+mj-lt"/>
              <a:buAutoNum type="arabicPeriod"/>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a:pPr>
            <a:endParaRPr lang="fr-CA" sz="1200" dirty="0">
              <a:solidFill>
                <a:srgbClr val="404040"/>
              </a:solidFill>
            </a:endParaRPr>
          </a:p>
          <a:p>
            <a:pPr marL="914400" lvl="1" indent="-514350">
              <a:buFont typeface="+mj-lt"/>
              <a:buAutoNum type="arabicPeriod"/>
            </a:pPr>
            <a:endParaRPr lang="fr-CA" sz="1200" dirty="0">
              <a:solidFill>
                <a:srgbClr val="404040"/>
              </a:solidFill>
            </a:endParaRPr>
          </a:p>
          <a:p>
            <a:pPr marL="914400" lvl="1" indent="-514350">
              <a:buFont typeface="+mj-lt"/>
              <a:buAutoNum type="arabicPeriod"/>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285F20EA-3581-A084-7307-F83E7BE1DAFE}"/>
              </a:ext>
            </a:extLst>
          </p:cNvPr>
          <p:cNvSpPr>
            <a:spLocks noGrp="1"/>
          </p:cNvSpPr>
          <p:nvPr>
            <p:ph type="sldNum" sz="quarter" idx="12"/>
          </p:nvPr>
        </p:nvSpPr>
        <p:spPr/>
        <p:txBody>
          <a:bodyPr/>
          <a:lstStyle/>
          <a:p>
            <a:fld id="{73B850FF-6169-4056-8077-06FFA93A5366}" type="slidenum">
              <a:rPr lang="en-US" smtClean="0"/>
              <a:pPr/>
              <a:t>3</a:t>
            </a:fld>
            <a:endParaRPr lang="en-US" dirty="0"/>
          </a:p>
        </p:txBody>
      </p:sp>
    </p:spTree>
    <p:extLst>
      <p:ext uri="{BB962C8B-B14F-4D97-AF65-F5344CB8AC3E}">
        <p14:creationId xmlns:p14="http://schemas.microsoft.com/office/powerpoint/2010/main" val="2863751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C0CCB4-FEA5-AD29-8BC4-C50CFADE071F}"/>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D5F926A0-9815-CD14-A6F5-657C243D0815}"/>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47211E5C-9706-677B-8BA9-F5C9520DA44D}"/>
              </a:ext>
            </a:extLst>
          </p:cNvPr>
          <p:cNvSpPr>
            <a:spLocks noGrp="1"/>
          </p:cNvSpPr>
          <p:nvPr>
            <p:ph idx="1"/>
          </p:nvPr>
        </p:nvSpPr>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buFont typeface="+mj-lt"/>
              <a:buAutoNum type="arabicPeriod" startAt="3"/>
            </a:pPr>
            <a:r>
              <a:rPr lang="fr-CA" sz="1200" dirty="0">
                <a:solidFill>
                  <a:srgbClr val="404040"/>
                </a:solidFill>
              </a:rPr>
              <a:t>Tenue de l’assemblée de consultation publique :</a:t>
            </a:r>
          </a:p>
          <a:p>
            <a:pPr marL="1314450" lvl="2" indent="-514350" algn="just">
              <a:buFont typeface="+mj-lt"/>
              <a:buAutoNum type="arabicPeriod"/>
            </a:pPr>
            <a:r>
              <a:rPr lang="fr-CA" sz="1000" dirty="0">
                <a:solidFill>
                  <a:srgbClr val="404040"/>
                </a:solidFill>
              </a:rPr>
              <a:t>Mercredi le18 juin 2025, à 18h30, dans le bureau municipal;</a:t>
            </a:r>
          </a:p>
          <a:p>
            <a:pPr marL="1314450" lvl="2" indent="-514350" algn="just">
              <a:buFont typeface="+mj-lt"/>
              <a:buAutoNum type="arabicPeriod"/>
            </a:pPr>
            <a:r>
              <a:rPr lang="fr-CA" sz="1000" dirty="0">
                <a:solidFill>
                  <a:srgbClr val="404040"/>
                </a:solidFill>
              </a:rPr>
              <a:t>Présentation du processus de modification dont les étapes sur la procédure d’approbation référendaire;</a:t>
            </a:r>
          </a:p>
          <a:p>
            <a:pPr marL="1314450" lvl="2" indent="-514350" algn="just">
              <a:buFont typeface="+mj-lt"/>
              <a:buAutoNum type="arabicPeriod"/>
            </a:pPr>
            <a:r>
              <a:rPr lang="fr-CA" sz="1000" dirty="0">
                <a:solidFill>
                  <a:srgbClr val="404040"/>
                </a:solidFill>
              </a:rPr>
              <a:t>Présentation du projet de règlement et les conséquences de son adoption et de son entrée en vigueur;</a:t>
            </a:r>
          </a:p>
          <a:p>
            <a:pPr marL="1314450" lvl="2" indent="-514350" algn="just">
              <a:buFont typeface="+mj-lt"/>
              <a:buAutoNum type="arabicPeriod"/>
            </a:pPr>
            <a:r>
              <a:rPr lang="fr-CA" sz="1000" dirty="0">
                <a:solidFill>
                  <a:srgbClr val="404040"/>
                </a:solidFill>
              </a:rPr>
              <a:t>Présentation de la ou des disposition(s) susceptible(s) d’approbation référendaire et explication de la nature et des modalités d’exercice du droit de certaines personnes de demander (requête) que cette disposition soit soumise à l’approbation des personnes habiles à voter;</a:t>
            </a:r>
          </a:p>
          <a:p>
            <a:pPr marL="1314450" lvl="2" indent="-514350" algn="just">
              <a:buFont typeface="+mj-lt"/>
              <a:buAutoNum type="arabicPeriod"/>
            </a:pPr>
            <a:r>
              <a:rPr lang="fr-CA" sz="1000" dirty="0">
                <a:solidFill>
                  <a:srgbClr val="404040"/>
                </a:solidFill>
              </a:rPr>
              <a:t>Audition des personnes présentes : questions, commentaires, suggestions … </a:t>
            </a:r>
          </a:p>
          <a:p>
            <a:pPr marL="800100" lvl="2" indent="0">
              <a:buNone/>
            </a:pPr>
            <a:endParaRPr lang="fr-CA" sz="1000" dirty="0">
              <a:solidFill>
                <a:srgbClr val="404040"/>
              </a:solidFill>
            </a:endParaRPr>
          </a:p>
          <a:p>
            <a:pPr marL="914400" lvl="1" indent="-514350">
              <a:buFont typeface="+mj-lt"/>
              <a:buAutoNum type="arabicPeriod" startAt="3"/>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3"/>
            </a:pPr>
            <a:endParaRPr lang="fr-CA" sz="1200" dirty="0">
              <a:solidFill>
                <a:srgbClr val="404040"/>
              </a:solidFill>
            </a:endParaRPr>
          </a:p>
          <a:p>
            <a:pPr marL="914400" lvl="1" indent="-514350">
              <a:buFont typeface="+mj-lt"/>
              <a:buAutoNum type="arabicPeriod" startAt="3"/>
            </a:pPr>
            <a:endParaRPr lang="fr-CA" sz="1200" dirty="0">
              <a:solidFill>
                <a:srgbClr val="404040"/>
              </a:solidFill>
            </a:endParaRPr>
          </a:p>
          <a:p>
            <a:pPr marL="914400" lvl="1" indent="-514350">
              <a:buFont typeface="+mj-lt"/>
              <a:buAutoNum type="arabicPeriod" startAt="3"/>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BE5CA366-2978-4221-F39F-C66ED9918136}"/>
              </a:ext>
            </a:extLst>
          </p:cNvPr>
          <p:cNvSpPr>
            <a:spLocks noGrp="1"/>
          </p:cNvSpPr>
          <p:nvPr>
            <p:ph type="sldNum" sz="quarter" idx="12"/>
          </p:nvPr>
        </p:nvSpPr>
        <p:spPr/>
        <p:txBody>
          <a:bodyPr/>
          <a:lstStyle/>
          <a:p>
            <a:fld id="{73B850FF-6169-4056-8077-06FFA93A5366}" type="slidenum">
              <a:rPr lang="en-US" smtClean="0"/>
              <a:pPr/>
              <a:t>4</a:t>
            </a:fld>
            <a:endParaRPr lang="en-US" dirty="0"/>
          </a:p>
        </p:txBody>
      </p:sp>
    </p:spTree>
    <p:extLst>
      <p:ext uri="{BB962C8B-B14F-4D97-AF65-F5344CB8AC3E}">
        <p14:creationId xmlns:p14="http://schemas.microsoft.com/office/powerpoint/2010/main" val="18892389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634E7A-4D02-01F4-924B-C8C01F1925EF}"/>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6F002666-D3DD-FFE4-30A1-7ADF361D55A7}"/>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9B9F85CA-B2E9-3AD3-2966-2E1E86F3077C}"/>
              </a:ext>
            </a:extLst>
          </p:cNvPr>
          <p:cNvSpPr>
            <a:spLocks noGrp="1"/>
          </p:cNvSpPr>
          <p:nvPr>
            <p:ph idx="1"/>
          </p:nvPr>
        </p:nvSpPr>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lgn="just">
              <a:buFont typeface="+mj-lt"/>
              <a:buAutoNum type="arabicPeriod" startAt="4"/>
            </a:pPr>
            <a:r>
              <a:rPr lang="fr-CA" sz="1200" dirty="0">
                <a:solidFill>
                  <a:srgbClr val="404040"/>
                </a:solidFill>
              </a:rPr>
              <a:t>Adoption du second (2</a:t>
            </a:r>
            <a:r>
              <a:rPr lang="fr-CA" sz="1200" baseline="30000" dirty="0">
                <a:solidFill>
                  <a:srgbClr val="404040"/>
                </a:solidFill>
              </a:rPr>
              <a:t>e</a:t>
            </a:r>
            <a:r>
              <a:rPr lang="fr-CA" sz="1200" dirty="0">
                <a:solidFill>
                  <a:srgbClr val="404040"/>
                </a:solidFill>
              </a:rPr>
              <a:t>) projet de modification :</a:t>
            </a:r>
          </a:p>
          <a:p>
            <a:pPr marL="1314450" lvl="2" indent="-514350" algn="just">
              <a:buFont typeface="+mj-lt"/>
              <a:buAutoNum type="arabicPeriod"/>
            </a:pPr>
            <a:r>
              <a:rPr lang="fr-CA" sz="1000" dirty="0">
                <a:solidFill>
                  <a:srgbClr val="404040"/>
                </a:solidFill>
              </a:rPr>
              <a:t>Après la tenue de l’assemblée de consultation : rédaction d’un rapport sur celle-ci et transmission au Conseil; </a:t>
            </a:r>
          </a:p>
          <a:p>
            <a:pPr marL="1314450" lvl="2" indent="-514350" algn="just">
              <a:buFont typeface="+mj-lt"/>
              <a:buAutoNum type="arabicPeriod"/>
            </a:pPr>
            <a:r>
              <a:rPr lang="fr-CA" sz="1000" dirty="0">
                <a:solidFill>
                  <a:srgbClr val="404040"/>
                </a:solidFill>
              </a:rPr>
              <a:t>Adoption, avec ou sans changement, du second projet de règlement de modification; </a:t>
            </a:r>
          </a:p>
          <a:p>
            <a:pPr marL="1314450" lvl="2" indent="-514350" algn="just">
              <a:buFont typeface="+mj-lt"/>
              <a:buAutoNum type="arabicPeriod"/>
            </a:pPr>
            <a:r>
              <a:rPr lang="fr-CA" sz="1000" dirty="0">
                <a:solidFill>
                  <a:srgbClr val="404040"/>
                </a:solidFill>
              </a:rPr>
              <a:t>Selon les éléments ressortant de la consultation publique, le second projet peut être identique au 1</a:t>
            </a:r>
            <a:r>
              <a:rPr lang="fr-CA" sz="1000" baseline="30000" dirty="0">
                <a:solidFill>
                  <a:srgbClr val="404040"/>
                </a:solidFill>
              </a:rPr>
              <a:t>er</a:t>
            </a:r>
            <a:r>
              <a:rPr lang="fr-CA" sz="1000" dirty="0">
                <a:solidFill>
                  <a:srgbClr val="404040"/>
                </a:solidFill>
              </a:rPr>
              <a:t> projet ou être modifié pour tenir compte des commentaires émis;</a:t>
            </a:r>
          </a:p>
          <a:p>
            <a:pPr marL="1314450" lvl="2" indent="-514350" algn="just">
              <a:buFont typeface="+mj-lt"/>
              <a:buAutoNum type="arabicPeriod"/>
            </a:pPr>
            <a:r>
              <a:rPr lang="fr-CA" sz="1000" dirty="0">
                <a:solidFill>
                  <a:srgbClr val="404040"/>
                </a:solidFill>
              </a:rPr>
              <a:t>Le second projet ne peut contenir une disposition portant sur un sujet qui n’était pas contenu au 1</a:t>
            </a:r>
            <a:r>
              <a:rPr lang="fr-CA" sz="1000" baseline="30000" dirty="0">
                <a:solidFill>
                  <a:srgbClr val="404040"/>
                </a:solidFill>
              </a:rPr>
              <a:t>er</a:t>
            </a:r>
            <a:r>
              <a:rPr lang="fr-CA" sz="1000" dirty="0">
                <a:solidFill>
                  <a:srgbClr val="404040"/>
                </a:solidFill>
              </a:rPr>
              <a:t> projet;</a:t>
            </a:r>
          </a:p>
          <a:p>
            <a:pPr marL="1314450" lvl="2" indent="-514350" algn="just">
              <a:buFont typeface="+mj-lt"/>
              <a:buAutoNum type="arabicPeriod"/>
            </a:pPr>
            <a:r>
              <a:rPr lang="fr-CA" sz="1000" dirty="0">
                <a:solidFill>
                  <a:srgbClr val="404040"/>
                </a:solidFill>
              </a:rPr>
              <a:t>Transmission du second projet de règlement à la MRC et de sa résolution d’adoption;</a:t>
            </a:r>
          </a:p>
          <a:p>
            <a:pPr marL="1314450" lvl="2" indent="-514350" algn="just">
              <a:buFont typeface="+mj-lt"/>
              <a:buAutoNum type="arabicPeriod"/>
            </a:pPr>
            <a:r>
              <a:rPr lang="fr-CA" sz="1000" dirty="0">
                <a:solidFill>
                  <a:srgbClr val="404040"/>
                </a:solidFill>
              </a:rPr>
              <a:t>Le second projet est soumis à l’approbation des personnes habiles à voter.</a:t>
            </a:r>
          </a:p>
          <a:p>
            <a:pPr marL="800100" lvl="2" indent="0">
              <a:buNone/>
            </a:pPr>
            <a:endParaRPr lang="fr-CA" sz="1000" dirty="0">
              <a:solidFill>
                <a:srgbClr val="404040"/>
              </a:solidFill>
            </a:endParaRPr>
          </a:p>
          <a:p>
            <a:pPr marL="914400" lvl="1" indent="-514350">
              <a:buFont typeface="+mj-lt"/>
              <a:buAutoNum type="arabicPeriod" startAt="4"/>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4"/>
            </a:pPr>
            <a:endParaRPr lang="fr-CA" sz="1200" dirty="0">
              <a:solidFill>
                <a:srgbClr val="404040"/>
              </a:solidFill>
            </a:endParaRPr>
          </a:p>
          <a:p>
            <a:pPr marL="914400" lvl="1" indent="-514350">
              <a:buFont typeface="+mj-lt"/>
              <a:buAutoNum type="arabicPeriod" startAt="4"/>
            </a:pPr>
            <a:endParaRPr lang="fr-CA" sz="1200" dirty="0">
              <a:solidFill>
                <a:srgbClr val="404040"/>
              </a:solidFill>
            </a:endParaRPr>
          </a:p>
          <a:p>
            <a:pPr marL="914400" lvl="1" indent="-514350">
              <a:buFont typeface="+mj-lt"/>
              <a:buAutoNum type="arabicPeriod" startAt="4"/>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24FC18D7-CF4D-F691-A5DE-B46D1854BCF7}"/>
              </a:ext>
            </a:extLst>
          </p:cNvPr>
          <p:cNvSpPr>
            <a:spLocks noGrp="1"/>
          </p:cNvSpPr>
          <p:nvPr>
            <p:ph type="sldNum" sz="quarter" idx="12"/>
          </p:nvPr>
        </p:nvSpPr>
        <p:spPr/>
        <p:txBody>
          <a:bodyPr/>
          <a:lstStyle/>
          <a:p>
            <a:fld id="{73B850FF-6169-4056-8077-06FFA93A5366}" type="slidenum">
              <a:rPr lang="en-US" smtClean="0"/>
              <a:pPr/>
              <a:t>5</a:t>
            </a:fld>
            <a:endParaRPr lang="en-US" dirty="0"/>
          </a:p>
        </p:txBody>
      </p:sp>
    </p:spTree>
    <p:extLst>
      <p:ext uri="{BB962C8B-B14F-4D97-AF65-F5344CB8AC3E}">
        <p14:creationId xmlns:p14="http://schemas.microsoft.com/office/powerpoint/2010/main" val="5523447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E7047F-8CDD-B828-6EF0-C06EA1B7DAF9}"/>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6DD437A3-7EBF-8F0B-87E9-7956463BABFC}"/>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A3619CF8-4385-AC66-C45F-479C3A749958}"/>
              </a:ext>
            </a:extLst>
          </p:cNvPr>
          <p:cNvSpPr>
            <a:spLocks noGrp="1"/>
          </p:cNvSpPr>
          <p:nvPr>
            <p:ph idx="1"/>
          </p:nvPr>
        </p:nvSpPr>
        <p:spPr>
          <a:xfrm>
            <a:off x="1154954" y="2381534"/>
            <a:ext cx="8825659" cy="3638266"/>
          </a:xfrm>
        </p:spPr>
        <p:txBody>
          <a:bodyPr>
            <a:normAutofit fontScale="92500"/>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lgn="just">
              <a:buFont typeface="+mj-lt"/>
              <a:buAutoNum type="arabicPeriod" startAt="5"/>
            </a:pPr>
            <a:r>
              <a:rPr lang="fr-CA" sz="1200" dirty="0">
                <a:solidFill>
                  <a:srgbClr val="404040"/>
                </a:solidFill>
              </a:rPr>
              <a:t>Avis annonçant la possibilité de faire une demande de participation à un référendum (approbation des personnes habiles à voter) :</a:t>
            </a:r>
          </a:p>
          <a:p>
            <a:pPr marL="1314450" lvl="2" indent="-514350" algn="just">
              <a:buFont typeface="+mj-lt"/>
              <a:buAutoNum type="arabicPeriod"/>
            </a:pPr>
            <a:r>
              <a:rPr lang="fr-CA" sz="1000" dirty="0">
                <a:solidFill>
                  <a:srgbClr val="404040"/>
                </a:solidFill>
              </a:rPr>
              <a:t>Après l’adoption du second projet : avis public annonçant l’adoption du second projet de modification qui contiendra :</a:t>
            </a:r>
          </a:p>
          <a:p>
            <a:pPr marL="1771650" lvl="3" indent="-514350" algn="just">
              <a:buFont typeface="+mj-lt"/>
              <a:buAutoNum type="arabicPeriod"/>
            </a:pPr>
            <a:r>
              <a:rPr lang="fr-CA" sz="1000" dirty="0">
                <a:solidFill>
                  <a:srgbClr val="404040"/>
                </a:solidFill>
              </a:rPr>
              <a:t>Description brève de l’objet des dispositions qui peuvent faire l’objet d’une demande (requête) </a:t>
            </a:r>
            <a:r>
              <a:rPr lang="fr-CA" sz="1000" u="sng" dirty="0">
                <a:solidFill>
                  <a:srgbClr val="404040"/>
                </a:solidFill>
              </a:rPr>
              <a:t>OU mention qu’une copie d’un résumé du second projet peut être obtenue</a:t>
            </a:r>
            <a:r>
              <a:rPr lang="fr-CA" sz="1000" dirty="0">
                <a:solidFill>
                  <a:srgbClr val="404040"/>
                </a:solidFill>
              </a:rPr>
              <a:t>, sans frais, par toute personne qui en fait la demande;</a:t>
            </a:r>
          </a:p>
          <a:p>
            <a:pPr marL="1771650" lvl="3" indent="-514350" algn="just">
              <a:buFont typeface="+mj-lt"/>
              <a:buAutoNum type="arabicPeriod"/>
            </a:pPr>
            <a:r>
              <a:rPr lang="fr-CA" sz="1000" dirty="0">
                <a:solidFill>
                  <a:srgbClr val="404040"/>
                </a:solidFill>
              </a:rPr>
              <a:t>Indication quelles personnes intéressées ont le droit de signer une demande (requête) sur une ou des dispositions et décrit l’objectif de la demande; </a:t>
            </a:r>
          </a:p>
          <a:p>
            <a:pPr marL="1771650" lvl="3" indent="-514350" algn="just">
              <a:buFont typeface="+mj-lt"/>
              <a:buAutoNum type="arabicPeriod"/>
            </a:pPr>
            <a:r>
              <a:rPr lang="fr-CA" sz="1000" dirty="0">
                <a:solidFill>
                  <a:srgbClr val="404040"/>
                </a:solidFill>
              </a:rPr>
              <a:t>Indication des conditions de validité de toute demande;</a:t>
            </a:r>
          </a:p>
          <a:p>
            <a:pPr marL="1771650" lvl="3" indent="-514350" algn="just">
              <a:buFont typeface="+mj-lt"/>
              <a:buAutoNum type="arabicPeriod"/>
            </a:pPr>
            <a:r>
              <a:rPr lang="fr-CA" sz="1000" dirty="0">
                <a:solidFill>
                  <a:srgbClr val="404040"/>
                </a:solidFill>
              </a:rPr>
              <a:t>Explication quelles sont les personnes intéressées d’une zone et les modalités;</a:t>
            </a:r>
          </a:p>
          <a:p>
            <a:pPr marL="1771650" lvl="3" indent="-514350" algn="just">
              <a:buFont typeface="+mj-lt"/>
              <a:buAutoNum type="arabicPeriod"/>
            </a:pPr>
            <a:r>
              <a:rPr lang="fr-CA" sz="1000" dirty="0">
                <a:solidFill>
                  <a:srgbClr val="404040"/>
                </a:solidFill>
              </a:rPr>
              <a:t>Description de la ou des zones d’où peut provenir une demande (requête), la zone touchée et les zones contiguës à la zone touchée;</a:t>
            </a:r>
          </a:p>
          <a:p>
            <a:pPr marL="1771650" lvl="3" indent="-514350" algn="just">
              <a:buFont typeface="+mj-lt"/>
              <a:buAutoNum type="arabicPeriod"/>
            </a:pPr>
            <a:r>
              <a:rPr lang="fr-CA" sz="1000" dirty="0">
                <a:solidFill>
                  <a:srgbClr val="404040"/>
                </a:solidFill>
              </a:rPr>
              <a:t>Mention que la ou les dispositions n’ayant pas fait l’objet d’une demande (requête) valide pourra ou pourront être incluse(s) dans un règlement qui n’aura pas à être approuvé par les personnes habiles à voter;</a:t>
            </a:r>
          </a:p>
          <a:p>
            <a:pPr marL="1771650" lvl="3" indent="-514350" algn="just">
              <a:buFont typeface="+mj-lt"/>
              <a:buAutoNum type="arabicPeriod"/>
            </a:pPr>
            <a:r>
              <a:rPr lang="fr-CA" sz="1000" dirty="0">
                <a:solidFill>
                  <a:srgbClr val="404040"/>
                </a:solidFill>
              </a:rPr>
              <a:t>Mention de l’endroit, les jours et les heures où le second projet peut être consulté.</a:t>
            </a:r>
          </a:p>
          <a:p>
            <a:pPr marL="1771650" lvl="3" indent="-514350">
              <a:buFont typeface="+mj-lt"/>
              <a:buAutoNum type="arabicPeriod"/>
            </a:pPr>
            <a:endParaRPr lang="fr-CA" sz="1000" dirty="0">
              <a:solidFill>
                <a:srgbClr val="404040"/>
              </a:solidFill>
            </a:endParaRPr>
          </a:p>
          <a:p>
            <a:pPr marL="800100" lvl="2" indent="0">
              <a:buNone/>
            </a:pPr>
            <a:endParaRPr lang="fr-CA" sz="1000" dirty="0">
              <a:solidFill>
                <a:srgbClr val="404040"/>
              </a:solidFill>
            </a:endParaRPr>
          </a:p>
          <a:p>
            <a:pPr marL="914400" lvl="1" indent="-514350">
              <a:buFont typeface="+mj-lt"/>
              <a:buAutoNum type="arabicPeriod" startAt="5"/>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5"/>
            </a:pPr>
            <a:endParaRPr lang="fr-CA" sz="1200" dirty="0">
              <a:solidFill>
                <a:srgbClr val="404040"/>
              </a:solidFill>
            </a:endParaRPr>
          </a:p>
          <a:p>
            <a:pPr marL="914400" lvl="1" indent="-514350">
              <a:buFont typeface="+mj-lt"/>
              <a:buAutoNum type="arabicPeriod" startAt="5"/>
            </a:pPr>
            <a:endParaRPr lang="fr-CA" sz="1200" dirty="0">
              <a:solidFill>
                <a:srgbClr val="404040"/>
              </a:solidFill>
            </a:endParaRPr>
          </a:p>
          <a:p>
            <a:pPr marL="914400" lvl="1" indent="-514350">
              <a:buFont typeface="+mj-lt"/>
              <a:buAutoNum type="arabicPeriod" startAt="5"/>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04242A5D-F86E-E842-8EAD-155C76B0936C}"/>
              </a:ext>
            </a:extLst>
          </p:cNvPr>
          <p:cNvSpPr>
            <a:spLocks noGrp="1"/>
          </p:cNvSpPr>
          <p:nvPr>
            <p:ph type="sldNum" sz="quarter" idx="12"/>
          </p:nvPr>
        </p:nvSpPr>
        <p:spPr/>
        <p:txBody>
          <a:bodyPr/>
          <a:lstStyle/>
          <a:p>
            <a:fld id="{73B850FF-6169-4056-8077-06FFA93A5366}" type="slidenum">
              <a:rPr lang="en-US" smtClean="0"/>
              <a:pPr/>
              <a:t>6</a:t>
            </a:fld>
            <a:endParaRPr lang="en-US" dirty="0"/>
          </a:p>
        </p:txBody>
      </p:sp>
    </p:spTree>
    <p:extLst>
      <p:ext uri="{BB962C8B-B14F-4D97-AF65-F5344CB8AC3E}">
        <p14:creationId xmlns:p14="http://schemas.microsoft.com/office/powerpoint/2010/main" val="16400316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49E7-C2BC-B2EA-F6C8-8532246C010B}"/>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AF7A71A3-2A0B-5D03-A97A-41FA4BEC40D1}"/>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8E395304-EF80-5024-5DD3-EFF3F1D1A8C6}"/>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buFont typeface="+mj-lt"/>
              <a:buAutoNum type="arabicPeriod" startAt="6"/>
            </a:pPr>
            <a:r>
              <a:rPr lang="fr-CA" sz="1200" dirty="0">
                <a:solidFill>
                  <a:srgbClr val="404040"/>
                </a:solidFill>
              </a:rPr>
              <a:t>À la suite de la publication de l’avis annonçant la possibilité d’une demande d’approbation référendaire par les personnes habiles à voter:</a:t>
            </a:r>
            <a:endParaRPr lang="fr-CA" sz="1000" dirty="0">
              <a:solidFill>
                <a:srgbClr val="404040"/>
              </a:solidFill>
            </a:endParaRPr>
          </a:p>
          <a:p>
            <a:pPr marL="1314450" lvl="2" indent="-514350">
              <a:buFont typeface="+mj-lt"/>
              <a:buAutoNum type="arabicPeriod"/>
            </a:pPr>
            <a:r>
              <a:rPr lang="fr-CA" sz="1000" dirty="0">
                <a:solidFill>
                  <a:srgbClr val="404040"/>
                </a:solidFill>
              </a:rPr>
              <a:t>Réception ou pas d’une demande d’approbation :</a:t>
            </a:r>
          </a:p>
          <a:p>
            <a:pPr marL="1771650" lvl="3" indent="-514350">
              <a:buFont typeface="+mj-lt"/>
              <a:buAutoNum type="arabicPeriod"/>
            </a:pPr>
            <a:r>
              <a:rPr lang="fr-CA" sz="1000" dirty="0">
                <a:solidFill>
                  <a:srgbClr val="404040"/>
                </a:solidFill>
              </a:rPr>
              <a:t>Si pas de demande, le second projet est réputé être approuvé par les personnes habiles à voter : démarche vers adoption du règlement final.</a:t>
            </a:r>
          </a:p>
          <a:p>
            <a:pPr marL="1771650" lvl="3" indent="-514350">
              <a:buFont typeface="+mj-lt"/>
              <a:buAutoNum type="arabicPeriod"/>
            </a:pPr>
            <a:r>
              <a:rPr lang="fr-CA" sz="1000" dirty="0">
                <a:solidFill>
                  <a:srgbClr val="404040"/>
                </a:solidFill>
              </a:rPr>
              <a:t>Si demande déposée ou transmise, pour être VALIDE, une demande doit remplir les conditions suivantes de l’article 133 LAU:</a:t>
            </a:r>
          </a:p>
          <a:p>
            <a:pPr algn="just">
              <a:spcBef>
                <a:spcPts val="1094"/>
              </a:spcBef>
            </a:pPr>
            <a:r>
              <a:rPr lang="fr-FR" sz="1200" b="0" i="0" dirty="0">
                <a:solidFill>
                  <a:srgbClr val="212529"/>
                </a:solidFill>
                <a:effectLst/>
                <a:latin typeface="Arial" panose="020B0604020202020204" pitchFamily="34" charset="0"/>
              </a:rPr>
              <a:t>1°  indiquer clairement la disposition qui en fait l’objet et la zone ou le secteur de zone d’où elle provient;</a:t>
            </a:r>
          </a:p>
          <a:p>
            <a:pPr algn="just">
              <a:spcBef>
                <a:spcPts val="1094"/>
              </a:spcBef>
            </a:pPr>
            <a:r>
              <a:rPr lang="fr-FR" sz="1200" b="0" i="0" dirty="0">
                <a:solidFill>
                  <a:srgbClr val="212529"/>
                </a:solidFill>
                <a:effectLst/>
                <a:latin typeface="Arial" panose="020B0604020202020204" pitchFamily="34" charset="0"/>
              </a:rPr>
              <a:t>2°  être signée, dans le cas où il y a plus de 21 personnes intéressées de la zone ou du secteur de zone d’où elle provient, par au moins 12 d’entre elles ou, dans le cas contraire, par au moins la majorité d’entre elles;</a:t>
            </a:r>
          </a:p>
          <a:p>
            <a:pPr algn="just">
              <a:spcBef>
                <a:spcPts val="1094"/>
              </a:spcBef>
            </a:pPr>
            <a:r>
              <a:rPr lang="fr-FR" sz="1200" b="0" i="0" dirty="0">
                <a:solidFill>
                  <a:srgbClr val="212529"/>
                </a:solidFill>
                <a:effectLst/>
                <a:latin typeface="Arial" panose="020B0604020202020204" pitchFamily="34" charset="0"/>
              </a:rPr>
              <a:t>3°  être reçue par la municipalité au plus tard le huitième jour qui suit celui où est publié l’avis. </a:t>
            </a:r>
            <a:endParaRPr lang="fr-CA" sz="1000" dirty="0">
              <a:solidFill>
                <a:srgbClr val="404040"/>
              </a:solidFill>
            </a:endParaRPr>
          </a:p>
          <a:p>
            <a:pPr marL="800100" lvl="2" indent="0">
              <a:buNone/>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48E26C1A-992B-FDB0-BFCA-B4D115D56370}"/>
              </a:ext>
            </a:extLst>
          </p:cNvPr>
          <p:cNvSpPr>
            <a:spLocks noGrp="1"/>
          </p:cNvSpPr>
          <p:nvPr>
            <p:ph type="sldNum" sz="quarter" idx="12"/>
          </p:nvPr>
        </p:nvSpPr>
        <p:spPr/>
        <p:txBody>
          <a:bodyPr/>
          <a:lstStyle/>
          <a:p>
            <a:fld id="{73B850FF-6169-4056-8077-06FFA93A5366}" type="slidenum">
              <a:rPr lang="en-US" smtClean="0"/>
              <a:pPr/>
              <a:t>7</a:t>
            </a:fld>
            <a:endParaRPr lang="en-US" dirty="0"/>
          </a:p>
        </p:txBody>
      </p:sp>
    </p:spTree>
    <p:extLst>
      <p:ext uri="{BB962C8B-B14F-4D97-AF65-F5344CB8AC3E}">
        <p14:creationId xmlns:p14="http://schemas.microsoft.com/office/powerpoint/2010/main" val="19446004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BF3A42-4BBA-3A36-78FC-AD8096705BE4}"/>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37EF73AF-EDA2-CE24-95FD-F7ACD4490433}"/>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7C8D606B-0913-9638-B7B8-A178111C5B2B}"/>
              </a:ext>
            </a:extLst>
          </p:cNvPr>
          <p:cNvSpPr>
            <a:spLocks noGrp="1"/>
          </p:cNvSpPr>
          <p:nvPr>
            <p:ph idx="1"/>
          </p:nvPr>
        </p:nvSpPr>
        <p:spPr>
          <a:xfrm>
            <a:off x="1154954" y="2381534"/>
            <a:ext cx="8825659" cy="3638266"/>
          </a:xfrm>
        </p:spPr>
        <p:txBody>
          <a:bodyPr>
            <a:normAutofit fontScale="85000" lnSpcReduction="10000"/>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buFont typeface="+mj-lt"/>
              <a:buAutoNum type="arabicPeriod" startAt="6"/>
            </a:pPr>
            <a:r>
              <a:rPr lang="fr-CA" sz="1200" dirty="0">
                <a:solidFill>
                  <a:srgbClr val="404040"/>
                </a:solidFill>
              </a:rPr>
              <a:t>Concrètement une demande valide, selon le Guide du ministère sur la procédure précise :</a:t>
            </a:r>
          </a:p>
          <a:p>
            <a:pPr marL="1314450" lvl="2" indent="-514350" algn="just">
              <a:buFont typeface="+mj-lt"/>
              <a:buAutoNum type="arabicPeriod"/>
            </a:pPr>
            <a:r>
              <a:rPr lang="fr-CA" sz="1100" dirty="0">
                <a:solidFill>
                  <a:srgbClr val="404040"/>
                </a:solidFill>
              </a:rPr>
              <a:t>Chaque disposition susceptible d’approbation référendaire doit faire l’objet d’une demande de référendum distincte. Autrement dit, une personne concernée par plus d’une disposition susceptible d’approbation référendaire, doit, si elle le souhaite que ces différentes dispositions soient soumises à l’approbation des personnes habiles à voter, signer une demande de référendum pour chacune d’elles (Exemple : zone ABC et contiguë aux zones DEF et XYZ : modification dans ABC du nombre maximum de logement : 6 et du nombre maximum d’étage, soit 3. Égale = 2 dispositions. Si les résidents de ABC en désaccord des 2 dispositions : 2 demandes de référendum en provenance de ABC. Si les résidents de DEF en désaccord pour un maximum de 3 étages : une demande de référendum en provenance de DEF).</a:t>
            </a:r>
          </a:p>
          <a:p>
            <a:pPr marL="1314450" lvl="2" indent="-514350" algn="just">
              <a:buFont typeface="+mj-lt"/>
              <a:buAutoNum type="arabicPeriod"/>
            </a:pPr>
            <a:r>
              <a:rPr lang="fr-CA" sz="1100" dirty="0">
                <a:solidFill>
                  <a:srgbClr val="404040"/>
                </a:solidFill>
              </a:rPr>
              <a:t>La demande peut provenir de la zone visée ainsi que de toute zone contiguë. Lorsque au moins une demande valide est déposée, la disposition soumise à l’approbation des personnes habiles à voter de la zone visée ainsi que de toute zone contiguë d’où provient une demande. Donc, pour notre exemple : si dépôt par les résidents zone contiguë DEF, la signature du registre vise les résidents de DEF et ABC. Si dépôt par seulement ABC, seuls les résidents de ABC sont visés par la signature du registre.</a:t>
            </a:r>
          </a:p>
          <a:p>
            <a:pPr marL="1314450" lvl="2" indent="-514350" algn="just">
              <a:buFont typeface="+mj-lt"/>
              <a:buAutoNum type="arabicPeriod"/>
            </a:pPr>
            <a:r>
              <a:rPr lang="fr-CA" sz="1100" dirty="0">
                <a:solidFill>
                  <a:srgbClr val="404040"/>
                </a:solidFill>
              </a:rPr>
              <a:t>Le nombre de signataires doit être atteint pour que la demande de référendum soit valide. Pour l’exemple : dans la zone ABC, il y a 45 personnes résidentes. La demande devra être signée par au moins 12 personnes de cette zone. Donc , 12 signatures : demande valide, seulement 9 signatures : demande non valide, elle ne sera pas retenue. Dans la zone contiguë DEF : seulement 10 résidents, pour valider la demande, elle devra être signée par 5 personnes pour être valide.</a:t>
            </a:r>
          </a:p>
          <a:p>
            <a:pPr marL="1314450" lvl="2" indent="-514350" algn="just">
              <a:buFont typeface="+mj-lt"/>
              <a:buAutoNum type="arabicPeriod"/>
            </a:pPr>
            <a:r>
              <a:rPr lang="fr-CA" sz="1100" dirty="0">
                <a:solidFill>
                  <a:srgbClr val="404040"/>
                </a:solidFill>
              </a:rPr>
              <a:t>L’article 133 LAU  indique « au plus tard 8 jours après la publication de l’avis public ». Pour fin d’exemple : l’avis sur le second projet est publié le lundi 4 novembre 2024. le 8</a:t>
            </a:r>
            <a:r>
              <a:rPr lang="fr-CA" sz="1100" baseline="30000" dirty="0">
                <a:solidFill>
                  <a:srgbClr val="404040"/>
                </a:solidFill>
              </a:rPr>
              <a:t>e</a:t>
            </a:r>
            <a:r>
              <a:rPr lang="fr-CA" sz="1100" dirty="0">
                <a:solidFill>
                  <a:srgbClr val="404040"/>
                </a:solidFill>
              </a:rPr>
              <a:t> jour est le mardi 12 novembre 2024. Souvent en pratique, les municipalités vont indiquer le jour suivant le jour 8 pour les fins de délai, soit le mercredi 13 novembre avec l’heure de fermeture du bureau municipal. Enfin, selon le libellé de l’article 133 LAU : il s’agit de 8 jours contiguës du calendrier (on oublie les notions de jour ouvrable ou de jour férié).  </a:t>
            </a:r>
          </a:p>
          <a:p>
            <a:pPr marL="800100" lvl="2" indent="0">
              <a:buNone/>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61F15D51-35AD-B971-1823-C478D0C85215}"/>
              </a:ext>
            </a:extLst>
          </p:cNvPr>
          <p:cNvSpPr>
            <a:spLocks noGrp="1"/>
          </p:cNvSpPr>
          <p:nvPr>
            <p:ph type="sldNum" sz="quarter" idx="12"/>
          </p:nvPr>
        </p:nvSpPr>
        <p:spPr/>
        <p:txBody>
          <a:bodyPr/>
          <a:lstStyle/>
          <a:p>
            <a:fld id="{73B850FF-6169-4056-8077-06FFA93A5366}" type="slidenum">
              <a:rPr lang="en-US" smtClean="0"/>
              <a:pPr/>
              <a:t>8</a:t>
            </a:fld>
            <a:endParaRPr lang="en-US" dirty="0"/>
          </a:p>
        </p:txBody>
      </p:sp>
    </p:spTree>
    <p:extLst>
      <p:ext uri="{BB962C8B-B14F-4D97-AF65-F5344CB8AC3E}">
        <p14:creationId xmlns:p14="http://schemas.microsoft.com/office/powerpoint/2010/main" val="40201582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92C0E1-0C40-1163-32C2-963A21872187}"/>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BD529224-E724-6498-FA79-DE18238E533C}"/>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4C1D5B09-2DA1-283A-68AC-802B35C3479A}"/>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buFont typeface="+mj-lt"/>
              <a:buAutoNum type="arabicPeriod" startAt="6"/>
            </a:pPr>
            <a:r>
              <a:rPr lang="fr-CA" sz="1200" dirty="0">
                <a:solidFill>
                  <a:srgbClr val="404040"/>
                </a:solidFill>
              </a:rPr>
              <a:t>Concrètement une demande valide, selon le Guide du ministère sur la procédure précise :</a:t>
            </a:r>
          </a:p>
          <a:p>
            <a:pPr marL="1314450" lvl="2" indent="-514350" algn="just">
              <a:buFont typeface="+mj-lt"/>
              <a:buAutoNum type="arabicPeriod"/>
            </a:pPr>
            <a:r>
              <a:rPr lang="fr-CA" sz="1100" dirty="0">
                <a:solidFill>
                  <a:srgbClr val="404040"/>
                </a:solidFill>
              </a:rPr>
              <a:t>Chaque disposition susceptible d’approbation référendaire doit faire l’objet d’une demande de référendum distincte. Autrement dit, une personne concernée par plus d’une disposition susceptible d’approbation référendaire, doit, si elle le souhaite que ces différentes dispositions soient soumises à l’approbation des personnes habiles à voter, signer une demande de référendum pour chacune d’elles (Exemple : zone ABC et contiguë aux zones DEF et XYZ : modification dans ABC du nombre maximum de logement : 6 et du nombre maximum d’étage, soit 3. Égale = 2 dispositions. Si les résidents de ABC en désaccord des 2 dispositions : 2 demandes de référendum en provenance de ABC. Si les résidents de DEF en désaccord pour un maximum de 3 étages : une demande de référendum en provenance de DEF).</a:t>
            </a:r>
          </a:p>
          <a:p>
            <a:pPr marL="914400" lvl="1" indent="-514350">
              <a:buFont typeface="+mj-lt"/>
              <a:buAutoNum type="arabicPeriod" startAt="6"/>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F99DAD14-8FF4-920D-65B4-76663862CBD9}"/>
              </a:ext>
            </a:extLst>
          </p:cNvPr>
          <p:cNvSpPr>
            <a:spLocks noGrp="1"/>
          </p:cNvSpPr>
          <p:nvPr>
            <p:ph type="sldNum" sz="quarter" idx="12"/>
          </p:nvPr>
        </p:nvSpPr>
        <p:spPr/>
        <p:txBody>
          <a:bodyPr/>
          <a:lstStyle/>
          <a:p>
            <a:fld id="{73B850FF-6169-4056-8077-06FFA93A5366}" type="slidenum">
              <a:rPr lang="en-US" smtClean="0"/>
              <a:pPr/>
              <a:t>9</a:t>
            </a:fld>
            <a:endParaRPr lang="en-US" dirty="0"/>
          </a:p>
        </p:txBody>
      </p:sp>
    </p:spTree>
    <p:extLst>
      <p:ext uri="{BB962C8B-B14F-4D97-AF65-F5344CB8AC3E}">
        <p14:creationId xmlns:p14="http://schemas.microsoft.com/office/powerpoint/2010/main" val="35783600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80F475-15C6-930A-B34E-E0DEC193F772}"/>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BD6E533E-A7E1-167C-291F-FF001F62ABF6}"/>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3A6E6BED-8B05-5503-3F07-B8E29A9FD82B}"/>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buFont typeface="+mj-lt"/>
              <a:buAutoNum type="arabicPeriod" startAt="6"/>
            </a:pPr>
            <a:r>
              <a:rPr lang="fr-CA" sz="1200" dirty="0">
                <a:solidFill>
                  <a:srgbClr val="404040"/>
                </a:solidFill>
              </a:rPr>
              <a:t>Concrètement une demande valide, selon le Guide du ministère sur la procédure précise :</a:t>
            </a:r>
          </a:p>
          <a:p>
            <a:pPr marL="1314450" lvl="2" indent="-514350">
              <a:buFont typeface="+mj-lt"/>
              <a:buAutoNum type="arabicPeriod"/>
            </a:pPr>
            <a:r>
              <a:rPr lang="fr-CA" sz="1100" dirty="0">
                <a:solidFill>
                  <a:srgbClr val="404040"/>
                </a:solidFill>
              </a:rPr>
              <a:t>Chaque disposition ...</a:t>
            </a:r>
          </a:p>
          <a:p>
            <a:pPr marL="1314450" lvl="2" indent="-514350" algn="just">
              <a:buFont typeface="+mj-lt"/>
              <a:buAutoNum type="arabicPeriod"/>
            </a:pPr>
            <a:r>
              <a:rPr lang="fr-CA" sz="1100" dirty="0">
                <a:solidFill>
                  <a:srgbClr val="404040"/>
                </a:solidFill>
              </a:rPr>
              <a:t>La demande peut provenir de la zone visée ainsi que de toute zone contiguë. Lorsque au moins une demande valide est déposée, la disposition soumise à l’approbation des personnes habiles à voter de la zone visée ainsi que de toute zone contiguë d’où provient une demande. Donc, pour notre exemple : si dépôt par les résidents zone contiguë DEF, la signature du registre vise les résidents de DEF et ABC. Si dépôt par seulement ABC, seuls les résidents de ABC sont visés par la signature du registre.</a:t>
            </a:r>
          </a:p>
          <a:p>
            <a:pPr marL="800100" lvl="2" indent="0">
              <a:buNone/>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4499E1FE-93A6-B03C-70F3-6F3792AA2736}"/>
              </a:ext>
            </a:extLst>
          </p:cNvPr>
          <p:cNvSpPr>
            <a:spLocks noGrp="1"/>
          </p:cNvSpPr>
          <p:nvPr>
            <p:ph type="sldNum" sz="quarter" idx="12"/>
          </p:nvPr>
        </p:nvSpPr>
        <p:spPr/>
        <p:txBody>
          <a:bodyPr/>
          <a:lstStyle/>
          <a:p>
            <a:fld id="{73B850FF-6169-4056-8077-06FFA93A5366}" type="slidenum">
              <a:rPr lang="en-US" smtClean="0"/>
              <a:pPr/>
              <a:t>10</a:t>
            </a:fld>
            <a:endParaRPr lang="en-US" dirty="0"/>
          </a:p>
        </p:txBody>
      </p:sp>
    </p:spTree>
    <p:extLst>
      <p:ext uri="{BB962C8B-B14F-4D97-AF65-F5344CB8AC3E}">
        <p14:creationId xmlns:p14="http://schemas.microsoft.com/office/powerpoint/2010/main" val="27560157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E0EFB-164E-9933-87D5-AA730A1208C5}"/>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618AF1FE-A719-C3C7-8D74-7CBE727DEB9B}"/>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6F1E669B-2FF4-BBBB-BD5C-A90DF89614C3}"/>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buFont typeface="+mj-lt"/>
              <a:buAutoNum type="arabicPeriod" startAt="6"/>
            </a:pPr>
            <a:r>
              <a:rPr lang="fr-CA" sz="1200" dirty="0">
                <a:solidFill>
                  <a:srgbClr val="404040"/>
                </a:solidFill>
              </a:rPr>
              <a:t>Concrètement une demande valide, selon le Guide du ministère sur la procédure précise :</a:t>
            </a:r>
          </a:p>
          <a:p>
            <a:pPr marL="1314450" lvl="2" indent="-514350">
              <a:buFont typeface="+mj-lt"/>
              <a:buAutoNum type="arabicPeriod"/>
            </a:pPr>
            <a:r>
              <a:rPr lang="fr-CA" sz="1100" dirty="0">
                <a:solidFill>
                  <a:srgbClr val="404040"/>
                </a:solidFill>
              </a:rPr>
              <a:t>Chaque disposition ……</a:t>
            </a:r>
          </a:p>
          <a:p>
            <a:pPr marL="1314450" lvl="2" indent="-514350">
              <a:buFont typeface="+mj-lt"/>
              <a:buAutoNum type="arabicPeriod"/>
            </a:pPr>
            <a:r>
              <a:rPr lang="fr-CA" sz="1100" dirty="0">
                <a:solidFill>
                  <a:srgbClr val="404040"/>
                </a:solidFill>
              </a:rPr>
              <a:t>La demande peut ……</a:t>
            </a:r>
          </a:p>
          <a:p>
            <a:pPr marL="1314450" lvl="2" indent="-514350" algn="just">
              <a:buFont typeface="+mj-lt"/>
              <a:buAutoNum type="arabicPeriod"/>
            </a:pPr>
            <a:r>
              <a:rPr lang="fr-CA" sz="1100" dirty="0">
                <a:solidFill>
                  <a:srgbClr val="404040"/>
                </a:solidFill>
              </a:rPr>
              <a:t>Le nombre de signataires doit être atteint pour que la demande de référendum soit valide. Pour l’exemple : dans la zone ABC, il y a 45 personnes résidentes. La demande devra être signée par au moins 12 personnes de cette zone. Donc, 12 signatures : demande valide, seulement 9 signatures : demande non valide, elle ne sera pas retenue. Dans la zone contiguë DEF : seulement 10 résidents, pour valider la demande, elle devra être signée par 5 personnes pour être valide.</a:t>
            </a:r>
          </a:p>
          <a:p>
            <a:pPr marL="800100" lvl="2" indent="0">
              <a:buNone/>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D115743F-4781-E98C-4696-A642BDDE78C7}"/>
              </a:ext>
            </a:extLst>
          </p:cNvPr>
          <p:cNvSpPr>
            <a:spLocks noGrp="1"/>
          </p:cNvSpPr>
          <p:nvPr>
            <p:ph type="sldNum" sz="quarter" idx="12"/>
          </p:nvPr>
        </p:nvSpPr>
        <p:spPr/>
        <p:txBody>
          <a:bodyPr/>
          <a:lstStyle/>
          <a:p>
            <a:fld id="{73B850FF-6169-4056-8077-06FFA93A5366}" type="slidenum">
              <a:rPr lang="en-US" smtClean="0"/>
              <a:pPr/>
              <a:t>11</a:t>
            </a:fld>
            <a:endParaRPr lang="en-US" dirty="0"/>
          </a:p>
        </p:txBody>
      </p:sp>
    </p:spTree>
    <p:extLst>
      <p:ext uri="{BB962C8B-B14F-4D97-AF65-F5344CB8AC3E}">
        <p14:creationId xmlns:p14="http://schemas.microsoft.com/office/powerpoint/2010/main" val="15662807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AD776-EFA8-3E76-A965-49A11AD11466}"/>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FDD00E05-FF63-92B4-CE29-4AF755464489}"/>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8FAD26E6-9855-C25B-36E6-797BCBB2DA30}"/>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buFont typeface="+mj-lt"/>
              <a:buAutoNum type="arabicPeriod" startAt="6"/>
            </a:pPr>
            <a:r>
              <a:rPr lang="fr-CA" sz="1200" dirty="0">
                <a:solidFill>
                  <a:srgbClr val="404040"/>
                </a:solidFill>
              </a:rPr>
              <a:t>Concrètement une demande valide, selon le Guide du ministère sur la procédure précise :</a:t>
            </a:r>
          </a:p>
          <a:p>
            <a:pPr marL="1314450" lvl="2" indent="-514350">
              <a:buFont typeface="+mj-lt"/>
              <a:buAutoNum type="arabicPeriod"/>
            </a:pPr>
            <a:r>
              <a:rPr lang="fr-CA" sz="1100" dirty="0">
                <a:solidFill>
                  <a:srgbClr val="404040"/>
                </a:solidFill>
              </a:rPr>
              <a:t>Chaque disposition ....</a:t>
            </a:r>
          </a:p>
          <a:p>
            <a:pPr marL="1314450" lvl="2" indent="-514350">
              <a:buFont typeface="+mj-lt"/>
              <a:buAutoNum type="arabicPeriod"/>
            </a:pPr>
            <a:r>
              <a:rPr lang="fr-CA" sz="1100" dirty="0">
                <a:solidFill>
                  <a:srgbClr val="404040"/>
                </a:solidFill>
              </a:rPr>
              <a:t>La demande ...</a:t>
            </a:r>
          </a:p>
          <a:p>
            <a:pPr marL="1314450" lvl="2" indent="-514350">
              <a:buFont typeface="+mj-lt"/>
              <a:buAutoNum type="arabicPeriod"/>
            </a:pPr>
            <a:r>
              <a:rPr lang="fr-CA" sz="1100" dirty="0">
                <a:solidFill>
                  <a:srgbClr val="404040"/>
                </a:solidFill>
              </a:rPr>
              <a:t>Le nombre de ……</a:t>
            </a:r>
          </a:p>
          <a:p>
            <a:pPr marL="1314450" lvl="2" indent="-514350" algn="just">
              <a:buFont typeface="+mj-lt"/>
              <a:buAutoNum type="arabicPeriod"/>
            </a:pPr>
            <a:r>
              <a:rPr lang="fr-CA" sz="1100" dirty="0">
                <a:solidFill>
                  <a:srgbClr val="404040"/>
                </a:solidFill>
              </a:rPr>
              <a:t>L’article 133 LAU  indique « au plus tard 8 jours après la publication de l’avis public ». Pour fin d’exemple : l’avis sur le second projet est publié le lundi 4 novembre 2024. le 8</a:t>
            </a:r>
            <a:r>
              <a:rPr lang="fr-CA" sz="1100" baseline="30000" dirty="0">
                <a:solidFill>
                  <a:srgbClr val="404040"/>
                </a:solidFill>
              </a:rPr>
              <a:t>e</a:t>
            </a:r>
            <a:r>
              <a:rPr lang="fr-CA" sz="1100" dirty="0">
                <a:solidFill>
                  <a:srgbClr val="404040"/>
                </a:solidFill>
              </a:rPr>
              <a:t> jour est le mardi 12 novembre 2024. Souvent en pratique, les municipalités vont indiquer le jour suivant le jour 8 pour les fins de délai, soit le mercredi 13 novembre avec l’heure de fermeture du bureau municipal. Enfin, selon le libellé de l’article 133 LAU : il s’agit de 8 jours contiguës du calendrier (on oublie les notions de jour ouvrable ou de jour férié).  </a:t>
            </a:r>
          </a:p>
          <a:p>
            <a:pPr marL="800100" lvl="2" indent="0">
              <a:buNone/>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E721D287-8979-AD12-1C4E-6499A44557F9}"/>
              </a:ext>
            </a:extLst>
          </p:cNvPr>
          <p:cNvSpPr>
            <a:spLocks noGrp="1"/>
          </p:cNvSpPr>
          <p:nvPr>
            <p:ph type="sldNum" sz="quarter" idx="12"/>
          </p:nvPr>
        </p:nvSpPr>
        <p:spPr/>
        <p:txBody>
          <a:bodyPr/>
          <a:lstStyle/>
          <a:p>
            <a:fld id="{73B850FF-6169-4056-8077-06FFA93A5366}" type="slidenum">
              <a:rPr lang="en-US" smtClean="0"/>
              <a:pPr/>
              <a:t>12</a:t>
            </a:fld>
            <a:endParaRPr lang="en-US" dirty="0"/>
          </a:p>
        </p:txBody>
      </p:sp>
    </p:spTree>
    <p:extLst>
      <p:ext uri="{BB962C8B-B14F-4D97-AF65-F5344CB8AC3E}">
        <p14:creationId xmlns:p14="http://schemas.microsoft.com/office/powerpoint/2010/main" val="25865788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1F0B9-50ED-70F5-47E0-3D047E174FA8}"/>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863A2766-DDF4-F6C2-8A34-95652DFFA1C0}"/>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759B6F1E-C19A-CB5A-47CC-3D6917BC4244}"/>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lgn="just">
              <a:buFont typeface="+mj-lt"/>
              <a:buAutoNum type="arabicPeriod" startAt="7"/>
            </a:pPr>
            <a:r>
              <a:rPr lang="fr-CA" sz="1200" dirty="0">
                <a:solidFill>
                  <a:srgbClr val="404040"/>
                </a:solidFill>
              </a:rPr>
              <a:t>Réception d’une demande invalide ou valide, selon le Guide du ministère sur la procédure précise :</a:t>
            </a:r>
          </a:p>
          <a:p>
            <a:pPr marL="1314450" lvl="2" indent="-514350" algn="just">
              <a:buFont typeface="+mj-lt"/>
              <a:buAutoNum type="arabicPeriod"/>
            </a:pPr>
            <a:r>
              <a:rPr lang="fr-CA" sz="1000" dirty="0">
                <a:solidFill>
                  <a:srgbClr val="404040"/>
                </a:solidFill>
              </a:rPr>
              <a:t>Une demande invalide, soit ne respectant pas l’un des 3 points de l’article 133 LAU, est rejetée. Si aucune autre demande : le second projet est réputé être approuvé par les personnes habiles à voter. </a:t>
            </a:r>
          </a:p>
          <a:p>
            <a:pPr marL="1771650" lvl="3" indent="-514350" algn="just">
              <a:buFont typeface="+mj-lt"/>
              <a:buAutoNum type="arabicPeriod"/>
            </a:pPr>
            <a:r>
              <a:rPr lang="fr-CA" sz="1000" dirty="0">
                <a:solidFill>
                  <a:srgbClr val="404040"/>
                </a:solidFill>
              </a:rPr>
              <a:t>L’étape suivante est l’adoption du règlement à partir du second projet. Transmission à la MRC de ce règlement pour son approbation régionale.</a:t>
            </a:r>
          </a:p>
          <a:p>
            <a:pPr marL="1314450" lvl="2" indent="-514350" algn="just">
              <a:buFont typeface="+mj-lt"/>
              <a:buAutoNum type="arabicPeriod"/>
            </a:pPr>
            <a:r>
              <a:rPr lang="fr-CA" sz="1000" dirty="0">
                <a:solidFill>
                  <a:srgbClr val="404040"/>
                </a:solidFill>
              </a:rPr>
              <a:t>Une demande valide : 2 étapes :</a:t>
            </a:r>
          </a:p>
          <a:p>
            <a:pPr marL="1771650" lvl="3" indent="-514350" algn="just">
              <a:buFont typeface="+mj-lt"/>
              <a:buAutoNum type="arabicPeriod"/>
            </a:pPr>
            <a:r>
              <a:rPr lang="fr-CA" sz="1000" dirty="0">
                <a:solidFill>
                  <a:srgbClr val="404040"/>
                </a:solidFill>
              </a:rPr>
              <a:t>Adoption d’un règlement concernant les dispositions du second projet qui n’ont pas fait l’objet d’aucune demande valide. Transmission à la MRC de ce règlement pour son approbation régionale.</a:t>
            </a:r>
          </a:p>
          <a:p>
            <a:pPr marL="1771650" lvl="3" indent="-514350" algn="just">
              <a:buFont typeface="+mj-lt"/>
              <a:buAutoNum type="arabicPeriod"/>
            </a:pPr>
            <a:r>
              <a:rPr lang="fr-CA" sz="1000" dirty="0">
                <a:solidFill>
                  <a:srgbClr val="404040"/>
                </a:solidFill>
              </a:rPr>
              <a:t>Toute disposition ayant fait l’objet d’une demande valide doit être contenue dans un règlement distinct. Exemple : demande touchant une modification du nombre maximum de logement et une demande touchant la hauteur maximale. Ces 2 dispositions seront dans 2 règlements distincts.</a:t>
            </a:r>
          </a:p>
          <a:p>
            <a:pPr marL="1771650" lvl="3" indent="-514350" algn="just">
              <a:buFont typeface="+mj-lt"/>
              <a:buAutoNum type="arabicPeriod"/>
            </a:pPr>
            <a:r>
              <a:rPr lang="fr-CA" sz="1000" dirty="0">
                <a:solidFill>
                  <a:srgbClr val="404040"/>
                </a:solidFill>
              </a:rPr>
              <a:t>Le ou les règlement(s) distinct(s) fera ou feront l’objet de la tenue du registre (à moins que le Conseil décide d’arrêter la procédure de modification).</a:t>
            </a:r>
          </a:p>
          <a:p>
            <a:pPr marL="1771650" lvl="3" indent="-514350">
              <a:buFont typeface="+mj-lt"/>
              <a:buAutoNum type="arabicPeriod"/>
            </a:pPr>
            <a:endParaRPr lang="fr-CA" sz="800" dirty="0">
              <a:solidFill>
                <a:srgbClr val="404040"/>
              </a:solidFill>
            </a:endParaRPr>
          </a:p>
          <a:p>
            <a:pPr marL="1771650" lvl="3" indent="-514350">
              <a:buFont typeface="+mj-lt"/>
              <a:buAutoNum type="arabicPeriod"/>
            </a:pPr>
            <a:endParaRPr lang="fr-CA" sz="800" dirty="0">
              <a:solidFill>
                <a:srgbClr val="404040"/>
              </a:solidFill>
            </a:endParaRPr>
          </a:p>
          <a:p>
            <a:pPr marL="800100" lvl="2" indent="0">
              <a:buNone/>
            </a:pPr>
            <a:endParaRPr lang="fr-CA" sz="1000" dirty="0">
              <a:solidFill>
                <a:srgbClr val="404040"/>
              </a:solidFill>
            </a:endParaRPr>
          </a:p>
          <a:p>
            <a:pPr marL="914400" lvl="1" indent="-514350">
              <a:buFont typeface="+mj-lt"/>
              <a:buAutoNum type="arabicPeriod" startAt="7"/>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7"/>
            </a:pPr>
            <a:endParaRPr lang="fr-CA" sz="1200" dirty="0">
              <a:solidFill>
                <a:srgbClr val="404040"/>
              </a:solidFill>
            </a:endParaRPr>
          </a:p>
          <a:p>
            <a:pPr marL="914400" lvl="1" indent="-514350">
              <a:buFont typeface="+mj-lt"/>
              <a:buAutoNum type="arabicPeriod" startAt="7"/>
            </a:pPr>
            <a:endParaRPr lang="fr-CA" sz="1200" dirty="0">
              <a:solidFill>
                <a:srgbClr val="404040"/>
              </a:solidFill>
            </a:endParaRPr>
          </a:p>
          <a:p>
            <a:pPr marL="914400" lvl="1" indent="-514350">
              <a:buFont typeface="+mj-lt"/>
              <a:buAutoNum type="arabicPeriod" startAt="7"/>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7C1BE214-2BD9-2104-9A6A-053A81FC5A92}"/>
              </a:ext>
            </a:extLst>
          </p:cNvPr>
          <p:cNvSpPr>
            <a:spLocks noGrp="1"/>
          </p:cNvSpPr>
          <p:nvPr>
            <p:ph type="sldNum" sz="quarter" idx="12"/>
          </p:nvPr>
        </p:nvSpPr>
        <p:spPr/>
        <p:txBody>
          <a:bodyPr/>
          <a:lstStyle/>
          <a:p>
            <a:fld id="{73B850FF-6169-4056-8077-06FFA93A5366}" type="slidenum">
              <a:rPr lang="en-US" smtClean="0"/>
              <a:pPr/>
              <a:t>13</a:t>
            </a:fld>
            <a:endParaRPr lang="en-US" dirty="0"/>
          </a:p>
        </p:txBody>
      </p:sp>
    </p:spTree>
    <p:extLst>
      <p:ext uri="{BB962C8B-B14F-4D97-AF65-F5344CB8AC3E}">
        <p14:creationId xmlns:p14="http://schemas.microsoft.com/office/powerpoint/2010/main" val="39084618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64248F-B6EF-3462-5932-F2F173EE2BFC}"/>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9323619B-6602-1A55-C33F-02F9C6C85B56}"/>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CE4416A2-4824-7F30-73D3-0F38F480503A}"/>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lgn="just">
              <a:buFont typeface="+mj-lt"/>
              <a:buAutoNum type="arabicPeriod" startAt="8"/>
            </a:pPr>
            <a:r>
              <a:rPr lang="fr-CA" sz="1200" dirty="0">
                <a:solidFill>
                  <a:srgbClr val="404040"/>
                </a:solidFill>
              </a:rPr>
              <a:t>La tenue du registre, selon le Guide du ministère sur la procédure précise :</a:t>
            </a:r>
          </a:p>
          <a:p>
            <a:pPr marL="1314450" lvl="2" indent="-514350" algn="just">
              <a:buFont typeface="+mj-lt"/>
              <a:buAutoNum type="arabicPeriod"/>
            </a:pPr>
            <a:r>
              <a:rPr lang="fr-CA" sz="1000" dirty="0">
                <a:solidFill>
                  <a:srgbClr val="404040"/>
                </a:solidFill>
              </a:rPr>
              <a:t>Pour chaque règlement distinct soumis à l’approbation des personnes habiles à voter, un registre est ouvert afin de déterminer si un scrutin référendaire doit être tenu. C’est la </a:t>
            </a:r>
            <a:r>
              <a:rPr lang="fr-CA" sz="1000" i="1" dirty="0">
                <a:solidFill>
                  <a:srgbClr val="404040"/>
                </a:solidFill>
              </a:rPr>
              <a:t>Loi sur les élections et les référendums dans les municipalités (LERM)</a:t>
            </a:r>
            <a:r>
              <a:rPr lang="fr-CA" sz="1000" dirty="0">
                <a:solidFill>
                  <a:srgbClr val="404040"/>
                </a:solidFill>
              </a:rPr>
              <a:t> qui fixe les modalités d’enregistrement des personnes habiles à voter.</a:t>
            </a:r>
          </a:p>
          <a:p>
            <a:pPr marL="1314450" lvl="2" indent="-514350" algn="just">
              <a:buFont typeface="+mj-lt"/>
              <a:buAutoNum type="arabicPeriod"/>
            </a:pPr>
            <a:r>
              <a:rPr lang="fr-CA" sz="1000" dirty="0">
                <a:solidFill>
                  <a:srgbClr val="404040"/>
                </a:solidFill>
              </a:rPr>
              <a:t>Le greffier de la municipalité fixe le jour et l’endroit où le registre sera accessible aux personnes habiles à voter.</a:t>
            </a:r>
          </a:p>
          <a:p>
            <a:pPr marL="1314450" lvl="2" indent="-514350" algn="just">
              <a:buFont typeface="+mj-lt"/>
              <a:buAutoNum type="arabicPeriod"/>
            </a:pPr>
            <a:r>
              <a:rPr lang="fr-CA" sz="1000" dirty="0">
                <a:solidFill>
                  <a:srgbClr val="404040"/>
                </a:solidFill>
              </a:rPr>
              <a:t>La LERM fixe à 1 jour de registre lorsqu’il y a entre 1 et 9 885 personnes à voter.</a:t>
            </a:r>
          </a:p>
          <a:p>
            <a:pPr marL="1314450" lvl="2" indent="-514350" algn="just">
              <a:buFont typeface="+mj-lt"/>
              <a:buAutoNum type="arabicPeriod"/>
            </a:pPr>
            <a:r>
              <a:rPr lang="fr-CA" sz="1000" dirty="0">
                <a:solidFill>
                  <a:srgbClr val="404040"/>
                </a:solidFill>
              </a:rPr>
              <a:t>Un avis public (pour chacun du ou des règlements distincts) est donné 5 jours avant l’ouverture du registre pour aviser les personnes habiles à voter.</a:t>
            </a:r>
          </a:p>
          <a:p>
            <a:pPr marL="1314450" lvl="2" indent="-514350" algn="just">
              <a:buFont typeface="+mj-lt"/>
              <a:buAutoNum type="arabicPeriod"/>
            </a:pPr>
            <a:r>
              <a:rPr lang="fr-CA" sz="1000" dirty="0">
                <a:solidFill>
                  <a:srgbClr val="404040"/>
                </a:solidFill>
              </a:rPr>
              <a:t>La LERM prévoit aussi que les personnes habiles à voter peuvent renoncer à la tenue d’un scrutin référendaire en transmettant au greffier un avis en ce sens signé par la majorité d’entre elles, avant le jour d’accès au registre. </a:t>
            </a:r>
          </a:p>
          <a:p>
            <a:pPr marL="1771650" lvl="3" indent="-514350">
              <a:buFont typeface="+mj-lt"/>
              <a:buAutoNum type="arabicPeriod"/>
            </a:pPr>
            <a:endParaRPr lang="fr-CA" sz="800" dirty="0">
              <a:solidFill>
                <a:srgbClr val="404040"/>
              </a:solidFill>
            </a:endParaRPr>
          </a:p>
          <a:p>
            <a:pPr marL="1771650" lvl="3" indent="-514350">
              <a:buFont typeface="+mj-lt"/>
              <a:buAutoNum type="arabicPeriod"/>
            </a:pPr>
            <a:endParaRPr lang="fr-CA" sz="800" dirty="0">
              <a:solidFill>
                <a:srgbClr val="404040"/>
              </a:solidFill>
            </a:endParaRPr>
          </a:p>
          <a:p>
            <a:pPr marL="800100" lvl="2" indent="0">
              <a:buNone/>
            </a:pPr>
            <a:endParaRPr lang="fr-CA" sz="1000" dirty="0">
              <a:solidFill>
                <a:srgbClr val="404040"/>
              </a:solidFill>
            </a:endParaRPr>
          </a:p>
          <a:p>
            <a:pPr marL="914400" lvl="1" indent="-514350">
              <a:buFont typeface="+mj-lt"/>
              <a:buAutoNum type="arabicPeriod" startAt="8"/>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8"/>
            </a:pPr>
            <a:endParaRPr lang="fr-CA" sz="1200" dirty="0">
              <a:solidFill>
                <a:srgbClr val="404040"/>
              </a:solidFill>
            </a:endParaRPr>
          </a:p>
          <a:p>
            <a:pPr marL="914400" lvl="1" indent="-514350">
              <a:buFont typeface="+mj-lt"/>
              <a:buAutoNum type="arabicPeriod" startAt="8"/>
            </a:pPr>
            <a:endParaRPr lang="fr-CA" sz="1200" dirty="0">
              <a:solidFill>
                <a:srgbClr val="404040"/>
              </a:solidFill>
            </a:endParaRPr>
          </a:p>
          <a:p>
            <a:pPr marL="914400" lvl="1" indent="-514350">
              <a:buFont typeface="+mj-lt"/>
              <a:buAutoNum type="arabicPeriod" startAt="8"/>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4A3C7051-0250-9728-78CB-8DEC5C37E37B}"/>
              </a:ext>
            </a:extLst>
          </p:cNvPr>
          <p:cNvSpPr>
            <a:spLocks noGrp="1"/>
          </p:cNvSpPr>
          <p:nvPr>
            <p:ph type="sldNum" sz="quarter" idx="12"/>
          </p:nvPr>
        </p:nvSpPr>
        <p:spPr/>
        <p:txBody>
          <a:bodyPr/>
          <a:lstStyle/>
          <a:p>
            <a:fld id="{73B850FF-6169-4056-8077-06FFA93A5366}" type="slidenum">
              <a:rPr lang="en-US" smtClean="0"/>
              <a:pPr/>
              <a:t>14</a:t>
            </a:fld>
            <a:endParaRPr lang="en-US" dirty="0"/>
          </a:p>
        </p:txBody>
      </p:sp>
    </p:spTree>
    <p:extLst>
      <p:ext uri="{BB962C8B-B14F-4D97-AF65-F5344CB8AC3E}">
        <p14:creationId xmlns:p14="http://schemas.microsoft.com/office/powerpoint/2010/main" val="8600257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C2B4F-B259-D523-0120-916D0CBEA77A}"/>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38791EB1-2111-4870-337A-CF97115F2FFD}"/>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E3262AB2-A927-6E56-C812-D920297214E9}"/>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lgn="just">
              <a:buFont typeface="+mj-lt"/>
              <a:buAutoNum type="arabicPeriod" startAt="9"/>
            </a:pPr>
            <a:r>
              <a:rPr lang="fr-CA" sz="1200" dirty="0">
                <a:solidFill>
                  <a:srgbClr val="404040"/>
                </a:solidFill>
              </a:rPr>
              <a:t>À la suite de la tenue du registre, selon le Guide du ministère sur la procédure précise :</a:t>
            </a:r>
          </a:p>
          <a:p>
            <a:pPr marL="1314450" lvl="2" indent="-514350" algn="just">
              <a:buFont typeface="+mj-lt"/>
              <a:buAutoNum type="arabicPeriod"/>
            </a:pPr>
            <a:r>
              <a:rPr lang="fr-CA" sz="1000" dirty="0">
                <a:solidFill>
                  <a:srgbClr val="404040"/>
                </a:solidFill>
              </a:rPr>
              <a:t>Un scrutin référendaire doit être tenu lorsque, à la fin de la période d’accessibilité au registre, le nombre de signatures atteint l’un des seuils suivants :</a:t>
            </a:r>
          </a:p>
          <a:p>
            <a:pPr marL="1771650" lvl="3" indent="-514350" algn="just">
              <a:buFont typeface="+mj-lt"/>
              <a:buAutoNum type="arabicPeriod"/>
            </a:pPr>
            <a:r>
              <a:rPr lang="fr-CA" sz="1000" dirty="0">
                <a:solidFill>
                  <a:srgbClr val="404040"/>
                </a:solidFill>
              </a:rPr>
              <a:t>Le nombre équivalent à 50% des personnes habiles à voter, lorsqu’elles sont 25 et moins;</a:t>
            </a:r>
          </a:p>
          <a:p>
            <a:pPr marL="1771650" lvl="3" indent="-514350" algn="just">
              <a:buFont typeface="+mj-lt"/>
              <a:buAutoNum type="arabicPeriod"/>
            </a:pPr>
            <a:r>
              <a:rPr lang="fr-CA" sz="1000" dirty="0">
                <a:solidFill>
                  <a:srgbClr val="404040"/>
                </a:solidFill>
              </a:rPr>
              <a:t>Le moins élevé entre 30 000 et le nombre obtenu par l’addition du nombre 13 de celui qui équivaut à 10% des personnes habiles à voter en excédent des 25 premières, lorsqu’elles sont plus de 25.</a:t>
            </a:r>
          </a:p>
          <a:p>
            <a:pPr marL="1028700" lvl="2" algn="just">
              <a:buFont typeface="+mj-lt"/>
              <a:buAutoNum type="arabicPeriod"/>
            </a:pPr>
            <a:r>
              <a:rPr lang="fr-CA" sz="1000" dirty="0">
                <a:solidFill>
                  <a:srgbClr val="404040"/>
                </a:solidFill>
              </a:rPr>
              <a:t>Un règlement est réputé approuvé lorsque le nombre de signatures requises n’est pas atteint.</a:t>
            </a:r>
          </a:p>
          <a:p>
            <a:pPr marL="1028700" lvl="2" algn="just">
              <a:buFont typeface="+mj-lt"/>
              <a:buAutoNum type="arabicPeriod"/>
            </a:pPr>
            <a:r>
              <a:rPr lang="fr-CA" sz="1000" dirty="0">
                <a:solidFill>
                  <a:srgbClr val="404040"/>
                </a:solidFill>
              </a:rPr>
              <a:t>Après la tenue du registre : le greffier dresse un certificat donnant le nombre de personnes habiles à voter, le nombre de signatures requis pour la tenue d’un référendum, le nombre de signatures déposées au registre, le fait si le règlement est réputé approuvé ou pas. Le certificat est déposé à la séance suivante du Conseil.</a:t>
            </a:r>
          </a:p>
          <a:p>
            <a:pPr marL="1771650" lvl="3" indent="-514350">
              <a:buFont typeface="+mj-lt"/>
              <a:buAutoNum type="arabicPeriod"/>
            </a:pPr>
            <a:endParaRPr lang="fr-CA" sz="800" dirty="0">
              <a:solidFill>
                <a:srgbClr val="404040"/>
              </a:solidFill>
            </a:endParaRPr>
          </a:p>
          <a:p>
            <a:pPr marL="800100" lvl="2" indent="0">
              <a:buNone/>
            </a:pPr>
            <a:endParaRPr lang="fr-CA" sz="1000" dirty="0">
              <a:solidFill>
                <a:srgbClr val="404040"/>
              </a:solidFill>
            </a:endParaRPr>
          </a:p>
          <a:p>
            <a:pPr marL="914400" lvl="1" indent="-514350">
              <a:buFont typeface="+mj-lt"/>
              <a:buAutoNum type="arabicPeriod" startAt="9"/>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9"/>
            </a:pPr>
            <a:endParaRPr lang="fr-CA" sz="1200" dirty="0">
              <a:solidFill>
                <a:srgbClr val="404040"/>
              </a:solidFill>
            </a:endParaRPr>
          </a:p>
          <a:p>
            <a:pPr marL="914400" lvl="1" indent="-514350">
              <a:buFont typeface="+mj-lt"/>
              <a:buAutoNum type="arabicPeriod" startAt="9"/>
            </a:pPr>
            <a:endParaRPr lang="fr-CA" sz="1200" dirty="0">
              <a:solidFill>
                <a:srgbClr val="404040"/>
              </a:solidFill>
            </a:endParaRPr>
          </a:p>
          <a:p>
            <a:pPr marL="914400" lvl="1" indent="-514350">
              <a:buFont typeface="+mj-lt"/>
              <a:buAutoNum type="arabicPeriod" startAt="9"/>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8B11F1C2-BB26-0DB2-5473-FBA5F4D6EA28}"/>
              </a:ext>
            </a:extLst>
          </p:cNvPr>
          <p:cNvSpPr>
            <a:spLocks noGrp="1"/>
          </p:cNvSpPr>
          <p:nvPr>
            <p:ph type="sldNum" sz="quarter" idx="12"/>
          </p:nvPr>
        </p:nvSpPr>
        <p:spPr/>
        <p:txBody>
          <a:bodyPr/>
          <a:lstStyle/>
          <a:p>
            <a:fld id="{73B850FF-6169-4056-8077-06FFA93A5366}" type="slidenum">
              <a:rPr lang="en-US" smtClean="0"/>
              <a:pPr/>
              <a:t>15</a:t>
            </a:fld>
            <a:endParaRPr lang="en-US" dirty="0"/>
          </a:p>
        </p:txBody>
      </p:sp>
    </p:spTree>
    <p:extLst>
      <p:ext uri="{BB962C8B-B14F-4D97-AF65-F5344CB8AC3E}">
        <p14:creationId xmlns:p14="http://schemas.microsoft.com/office/powerpoint/2010/main" val="10824128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12893-8D9E-951C-0C86-F53DCDE42D89}"/>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E721EFEF-B5B7-ABAF-E6A6-5A9783BAEDF5}"/>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87657CEF-08F3-FC29-1B77-4D95F820F1F4}"/>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buFont typeface="+mj-lt"/>
              <a:buAutoNum type="arabicPeriod" startAt="10"/>
            </a:pPr>
            <a:r>
              <a:rPr lang="fr-CA" sz="1200" dirty="0">
                <a:solidFill>
                  <a:srgbClr val="404040"/>
                </a:solidFill>
              </a:rPr>
              <a:t>Les résultats du registre, selon le Guide du ministère sur la procédure précise :</a:t>
            </a:r>
          </a:p>
          <a:p>
            <a:pPr marL="1314450" lvl="2" indent="-514350" algn="just">
              <a:buFont typeface="+mj-lt"/>
              <a:buAutoNum type="arabicPeriod"/>
            </a:pPr>
            <a:r>
              <a:rPr lang="fr-CA" sz="1000" dirty="0">
                <a:solidFill>
                  <a:srgbClr val="404040"/>
                </a:solidFill>
              </a:rPr>
              <a:t>Le nombre de signatures a été atteint :</a:t>
            </a:r>
          </a:p>
          <a:p>
            <a:pPr marL="1771650" lvl="3" indent="-514350" algn="just">
              <a:buFont typeface="+mj-lt"/>
              <a:buAutoNum type="arabicPeriod"/>
            </a:pPr>
            <a:r>
              <a:rPr lang="fr-CA" sz="1000" dirty="0">
                <a:solidFill>
                  <a:srgbClr val="404040"/>
                </a:solidFill>
              </a:rPr>
              <a:t>Le Conseil décide s’il va en référendum ou pas.</a:t>
            </a:r>
          </a:p>
          <a:p>
            <a:pPr marL="1771650" lvl="3" indent="-514350" algn="just">
              <a:buFont typeface="+mj-lt"/>
              <a:buAutoNum type="arabicPeriod"/>
            </a:pPr>
            <a:r>
              <a:rPr lang="fr-CA" sz="1000" dirty="0">
                <a:solidFill>
                  <a:srgbClr val="404040"/>
                </a:solidFill>
              </a:rPr>
              <a:t>Le Conseil peut arrêter à cette étape la procédure de modification de la disposition n’ayant pas été approuvée par les personnes habiles à voter.</a:t>
            </a:r>
          </a:p>
          <a:p>
            <a:pPr marL="1771650" lvl="3" indent="-514350" algn="just">
              <a:buFont typeface="+mj-lt"/>
              <a:buAutoNum type="arabicPeriod"/>
            </a:pPr>
            <a:r>
              <a:rPr lang="fr-CA" sz="1000" dirty="0">
                <a:solidFill>
                  <a:srgbClr val="404040"/>
                </a:solidFill>
              </a:rPr>
              <a:t>Si le Conseil continue la démarche : Ce sont les modalités de la </a:t>
            </a:r>
            <a:r>
              <a:rPr lang="fr-CA" sz="1000" i="1" dirty="0">
                <a:solidFill>
                  <a:srgbClr val="404040"/>
                </a:solidFill>
              </a:rPr>
              <a:t>Loi sur ls élections et les référendums dans les municipalités (LERM) </a:t>
            </a:r>
            <a:r>
              <a:rPr lang="fr-CA" sz="1000" dirty="0">
                <a:solidFill>
                  <a:srgbClr val="404040"/>
                </a:solidFill>
              </a:rPr>
              <a:t>qui s’appliquent.</a:t>
            </a:r>
          </a:p>
          <a:p>
            <a:pPr marL="1314450" lvl="2" indent="-514350">
              <a:buFont typeface="+mj-lt"/>
              <a:buAutoNum type="arabicPeriod"/>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CA468B71-0A06-B916-2BB9-F33017FBC70E}"/>
              </a:ext>
            </a:extLst>
          </p:cNvPr>
          <p:cNvSpPr>
            <a:spLocks noGrp="1"/>
          </p:cNvSpPr>
          <p:nvPr>
            <p:ph type="sldNum" sz="quarter" idx="12"/>
          </p:nvPr>
        </p:nvSpPr>
        <p:spPr/>
        <p:txBody>
          <a:bodyPr/>
          <a:lstStyle/>
          <a:p>
            <a:fld id="{73B850FF-6169-4056-8077-06FFA93A5366}" type="slidenum">
              <a:rPr lang="en-US" smtClean="0"/>
              <a:pPr/>
              <a:t>16</a:t>
            </a:fld>
            <a:endParaRPr lang="en-US" dirty="0"/>
          </a:p>
        </p:txBody>
      </p:sp>
    </p:spTree>
    <p:extLst>
      <p:ext uri="{BB962C8B-B14F-4D97-AF65-F5344CB8AC3E}">
        <p14:creationId xmlns:p14="http://schemas.microsoft.com/office/powerpoint/2010/main" val="3317075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DD3BA-656D-CEB8-01BB-8A217ECF785B}"/>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1BAF3915-716A-6792-1307-B68DC03F4A57}"/>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36A5589F-76FE-497A-F37D-65D445F7052E}"/>
              </a:ext>
            </a:extLst>
          </p:cNvPr>
          <p:cNvSpPr>
            <a:spLocks noGrp="1"/>
          </p:cNvSpPr>
          <p:nvPr>
            <p:ph idx="1"/>
          </p:nvPr>
        </p:nvSpPr>
        <p:spPr>
          <a:xfrm>
            <a:off x="1154954" y="2381534"/>
            <a:ext cx="8825659" cy="3638266"/>
          </a:xfrm>
        </p:spPr>
        <p:txBody>
          <a:bodyPr>
            <a:normAutofit lnSpcReduction="10000"/>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lgn="just">
              <a:buFont typeface="+mj-lt"/>
              <a:buAutoNum type="arabicPeriod" startAt="11"/>
            </a:pPr>
            <a:r>
              <a:rPr lang="fr-CA" sz="1200" dirty="0">
                <a:solidFill>
                  <a:srgbClr val="404040"/>
                </a:solidFill>
              </a:rPr>
              <a:t>Étape finale, pour un projet ayant été approuvé par les personnes habiles à voter par les différentes étapes :</a:t>
            </a:r>
          </a:p>
          <a:p>
            <a:pPr marL="1314450" lvl="2" indent="-514350" algn="just">
              <a:buFont typeface="+mj-lt"/>
              <a:buAutoNum type="arabicPeriod"/>
            </a:pPr>
            <a:r>
              <a:rPr lang="fr-CA" sz="1000" dirty="0">
                <a:solidFill>
                  <a:srgbClr val="404040"/>
                </a:solidFill>
              </a:rPr>
              <a:t>Le règlement final est adopté par le Conseil;</a:t>
            </a:r>
          </a:p>
          <a:p>
            <a:pPr marL="1314450" lvl="2" indent="-514350" algn="just">
              <a:buFont typeface="+mj-lt"/>
              <a:buAutoNum type="arabicPeriod"/>
            </a:pPr>
            <a:r>
              <a:rPr lang="fr-CA" sz="1000" dirty="0">
                <a:solidFill>
                  <a:srgbClr val="404040"/>
                </a:solidFill>
              </a:rPr>
              <a:t>Il est transmis à la MRC pour son approbation en regard de la conformité au schéma d’aménagement.</a:t>
            </a:r>
          </a:p>
          <a:p>
            <a:pPr marL="914400" lvl="1" indent="-514350" algn="just">
              <a:buFont typeface="+mj-lt"/>
              <a:buAutoNum type="arabicPeriod" startAt="11"/>
            </a:pPr>
            <a:r>
              <a:rPr lang="fr-CA" sz="1000" dirty="0">
                <a:solidFill>
                  <a:srgbClr val="404040"/>
                </a:solidFill>
              </a:rPr>
              <a:t>Le Conseil de la MRC a 120 jours pour approuver le règlement local et émettre le certificat de conformité amenant l’entrée en vigueur du règlement de modification.</a:t>
            </a:r>
          </a:p>
          <a:p>
            <a:pPr marL="1314450" lvl="2" indent="-514350" algn="just">
              <a:buFont typeface="+mj-lt"/>
              <a:buAutoNum type="arabicPeriod"/>
            </a:pPr>
            <a:r>
              <a:rPr lang="fr-CA" sz="1000" dirty="0">
                <a:solidFill>
                  <a:srgbClr val="404040"/>
                </a:solidFill>
              </a:rPr>
              <a:t>Un processus à la LAU prévoit si la conformité du règlement local n’est pas réalisée au schéma d’aménagement, de modifier le règlement local et ceci sans nouvelle mesure d’approbation des personnes habiles à voter.</a:t>
            </a:r>
          </a:p>
          <a:p>
            <a:pPr marL="1314450" lvl="2" indent="-514350" algn="just">
              <a:buFont typeface="+mj-lt"/>
              <a:buAutoNum type="arabicPeriod"/>
            </a:pPr>
            <a:r>
              <a:rPr lang="fr-CA" sz="1000" dirty="0">
                <a:solidFill>
                  <a:srgbClr val="404040"/>
                </a:solidFill>
              </a:rPr>
              <a:t>Le règlement local est réputé être conforme aux objectifs et dispositions du schéma : le Conseil régional l’approuve par résolution,  un certificat de conformité est émis. La date du certificat émis par le greffier de la MRC détermine la date d’entrée en vigueur du règlement de modification.</a:t>
            </a:r>
          </a:p>
          <a:p>
            <a:pPr marL="914400" lvl="1" indent="-514350" algn="just">
              <a:buFont typeface="+mj-lt"/>
              <a:buAutoNum type="arabicPeriod" startAt="11"/>
            </a:pPr>
            <a:r>
              <a:rPr lang="fr-CA" sz="1000" dirty="0">
                <a:solidFill>
                  <a:srgbClr val="404040"/>
                </a:solidFill>
              </a:rPr>
              <a:t>La municipalité publie un avis d’entrée en vigueur du règlement de modification en précisant la date du certificat régional.</a:t>
            </a:r>
          </a:p>
          <a:p>
            <a:pPr marL="914400" lvl="1" indent="-514350">
              <a:buFont typeface="+mj-lt"/>
              <a:buAutoNum type="arabicPeriod" startAt="11"/>
            </a:pPr>
            <a:endParaRPr lang="fr-CA" sz="1000" dirty="0">
              <a:solidFill>
                <a:srgbClr val="404040"/>
              </a:solidFill>
            </a:endParaRPr>
          </a:p>
          <a:p>
            <a:pPr marL="400050" lvl="1" indent="0" algn="ctr">
              <a:buNone/>
            </a:pPr>
            <a:r>
              <a:rPr lang="fr-CA" sz="1200" dirty="0">
                <a:solidFill>
                  <a:srgbClr val="404040"/>
                </a:solidFill>
              </a:rPr>
              <a:t>FIN DU PROCESSUS DE MODIFICATION ENCADRÉ PAR LA </a:t>
            </a:r>
            <a:r>
              <a:rPr lang="fr-CA" sz="1200" i="1" dirty="0">
                <a:solidFill>
                  <a:srgbClr val="404040"/>
                </a:solidFill>
              </a:rPr>
              <a:t>LAU</a:t>
            </a:r>
            <a:r>
              <a:rPr lang="fr-CA" sz="1200" dirty="0">
                <a:solidFill>
                  <a:srgbClr val="404040"/>
                </a:solidFill>
              </a:rPr>
              <a:t> ET LA </a:t>
            </a:r>
            <a:r>
              <a:rPr lang="fr-CA" sz="1200" i="1" dirty="0">
                <a:solidFill>
                  <a:srgbClr val="404040"/>
                </a:solidFill>
              </a:rPr>
              <a:t>LERM</a:t>
            </a:r>
            <a:r>
              <a:rPr lang="fr-CA" sz="1200" dirty="0">
                <a:solidFill>
                  <a:srgbClr val="404040"/>
                </a:solidFill>
              </a:rPr>
              <a:t>.</a:t>
            </a:r>
          </a:p>
          <a:p>
            <a:pPr marL="914400" lvl="1" indent="-514350">
              <a:buFont typeface="+mj-lt"/>
              <a:buAutoNum type="arabicPeriod" startAt="10"/>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D4D80418-BBFD-C52E-C00F-A42CDB0F481D}"/>
              </a:ext>
            </a:extLst>
          </p:cNvPr>
          <p:cNvSpPr>
            <a:spLocks noGrp="1"/>
          </p:cNvSpPr>
          <p:nvPr>
            <p:ph type="sldNum" sz="quarter" idx="12"/>
          </p:nvPr>
        </p:nvSpPr>
        <p:spPr/>
        <p:txBody>
          <a:bodyPr/>
          <a:lstStyle/>
          <a:p>
            <a:fld id="{73B850FF-6169-4056-8077-06FFA93A5366}" type="slidenum">
              <a:rPr lang="en-US" smtClean="0"/>
              <a:pPr/>
              <a:t>17</a:t>
            </a:fld>
            <a:endParaRPr lang="en-US" dirty="0"/>
          </a:p>
        </p:txBody>
      </p:sp>
    </p:spTree>
    <p:extLst>
      <p:ext uri="{BB962C8B-B14F-4D97-AF65-F5344CB8AC3E}">
        <p14:creationId xmlns:p14="http://schemas.microsoft.com/office/powerpoint/2010/main" val="12189818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1E31E-D18E-B9C6-6DF8-985F88B6483E}"/>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7D6300FF-8926-EE82-11C6-DF47D401E98A}"/>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3" name="Espace réservé du contenu 2">
            <a:extLst>
              <a:ext uri="{FF2B5EF4-FFF2-40B4-BE49-F238E27FC236}">
                <a16:creationId xmlns:a16="http://schemas.microsoft.com/office/drawing/2014/main" id="{092C1C8A-418C-B583-33AE-4A195FD87B8D}"/>
              </a:ext>
            </a:extLst>
          </p:cNvPr>
          <p:cNvSpPr>
            <a:spLocks noGrp="1"/>
          </p:cNvSpPr>
          <p:nvPr>
            <p:ph idx="1"/>
          </p:nvPr>
        </p:nvSpPr>
        <p:spPr>
          <a:xfrm>
            <a:off x="1154954" y="2381534"/>
            <a:ext cx="8825659" cy="3638266"/>
          </a:xfrm>
        </p:spPr>
        <p:txBody>
          <a:bodyPr>
            <a:normAutofit fontScale="92500" lnSpcReduction="10000"/>
          </a:bodyPr>
          <a:lstStyle/>
          <a:p>
            <a:pPr marL="514350" indent="-514350">
              <a:buFont typeface="+mj-lt"/>
              <a:buAutoNum type="arabicPeriod" startAt="2"/>
            </a:pPr>
            <a:r>
              <a:rPr lang="fr-CA" dirty="0">
                <a:solidFill>
                  <a:srgbClr val="404040"/>
                </a:solidFill>
              </a:rPr>
              <a:t>PRÉSENTATION  DU PREMIER PROJET DE RÈGLEMENT NO. 591</a:t>
            </a:r>
            <a:r>
              <a:rPr lang="fr-CA" i="1" dirty="0">
                <a:solidFill>
                  <a:srgbClr val="404040"/>
                </a:solidFill>
              </a:rPr>
              <a:t>:</a:t>
            </a:r>
          </a:p>
          <a:p>
            <a:pPr marL="914400" lvl="1" indent="-514350" algn="just">
              <a:buFont typeface="+mj-lt"/>
              <a:buAutoNum type="arabicPeriod"/>
            </a:pPr>
            <a:r>
              <a:rPr lang="fr-CA" sz="1200" b="1" dirty="0">
                <a:solidFill>
                  <a:srgbClr val="404040"/>
                </a:solidFill>
              </a:rPr>
              <a:t>OBJET DU PROJET DE RÈGLEMENT </a:t>
            </a:r>
            <a:r>
              <a:rPr lang="fr-CA" sz="1200" dirty="0">
                <a:solidFill>
                  <a:srgbClr val="404040"/>
                </a:solidFill>
              </a:rPr>
              <a:t>: Modifier le règlement de zonage no. 337 afin d’adapter les dispositions de l’article 19.1 </a:t>
            </a:r>
            <a:r>
              <a:rPr lang="fr-CA" sz="1200" i="1" dirty="0">
                <a:solidFill>
                  <a:srgbClr val="404040"/>
                </a:solidFill>
              </a:rPr>
              <a:t>« Abri d’auto temporaires ». </a:t>
            </a:r>
            <a:r>
              <a:rPr lang="fr-CA" sz="1200" b="1" dirty="0">
                <a:solidFill>
                  <a:srgbClr val="404040"/>
                </a:solidFill>
              </a:rPr>
              <a:t>Ces ajustements visent le remisage de la structure d’abri d’auto </a:t>
            </a:r>
            <a:r>
              <a:rPr lang="fr-CA" sz="1200" b="1" u="sng" dirty="0">
                <a:solidFill>
                  <a:srgbClr val="404040"/>
                </a:solidFill>
              </a:rPr>
              <a:t>hivernal</a:t>
            </a:r>
            <a:r>
              <a:rPr lang="fr-CA" sz="1200" b="1" dirty="0">
                <a:solidFill>
                  <a:srgbClr val="404040"/>
                </a:solidFill>
              </a:rPr>
              <a:t> en dehors de la période d’utilisation. Également, ajouter des dispositions pour encadrer l’utilisation et l’implantation des abris permanents en toile servant à des fins d’entreposage pour les propriétés résidentielles, soit l’article 19.1.1 </a:t>
            </a:r>
            <a:r>
              <a:rPr lang="fr-CA" sz="1200" b="1" i="1" dirty="0">
                <a:solidFill>
                  <a:srgbClr val="404040"/>
                </a:solidFill>
              </a:rPr>
              <a:t>« Abri temporaire pour remisage »</a:t>
            </a:r>
            <a:r>
              <a:rPr lang="fr-CA" sz="1200" b="1" dirty="0">
                <a:solidFill>
                  <a:srgbClr val="404040"/>
                </a:solidFill>
              </a:rPr>
              <a:t>.</a:t>
            </a:r>
          </a:p>
          <a:p>
            <a:pPr marL="914400" lvl="1" indent="-514350" algn="just">
              <a:buFont typeface="+mj-lt"/>
              <a:buAutoNum type="arabicPeriod"/>
            </a:pPr>
            <a:r>
              <a:rPr lang="fr-CA" sz="1200" b="1" dirty="0">
                <a:solidFill>
                  <a:srgbClr val="404040"/>
                </a:solidFill>
              </a:rPr>
              <a:t>SECTEURS VISÉS : Toutes les zones du territoire municipal</a:t>
            </a:r>
            <a:r>
              <a:rPr lang="fr-CA" sz="1200" dirty="0">
                <a:solidFill>
                  <a:srgbClr val="404040"/>
                </a:solidFill>
              </a:rPr>
              <a:t>.</a:t>
            </a:r>
          </a:p>
          <a:p>
            <a:pPr marL="914400" lvl="1" indent="-514350" algn="just">
              <a:buFont typeface="+mj-lt"/>
              <a:buAutoNum type="arabicPeriod"/>
            </a:pPr>
            <a:r>
              <a:rPr lang="fr-CA" sz="1200" dirty="0">
                <a:solidFill>
                  <a:srgbClr val="404040"/>
                </a:solidFill>
              </a:rPr>
              <a:t>Les modifications maintiennent et précisent les dispositions générales sur les abris d’auto temporaire en précisant que ces normes sont pour les abris HIVERNAUX, tout en changeant la période d’utilisation (prolongement) du 1</a:t>
            </a:r>
            <a:r>
              <a:rPr lang="fr-CA" sz="1200" baseline="30000" dirty="0">
                <a:solidFill>
                  <a:srgbClr val="404040"/>
                </a:solidFill>
              </a:rPr>
              <a:t>er</a:t>
            </a:r>
            <a:r>
              <a:rPr lang="fr-CA" sz="1200" dirty="0">
                <a:solidFill>
                  <a:srgbClr val="404040"/>
                </a:solidFill>
              </a:rPr>
              <a:t> octobre d’une année au </a:t>
            </a:r>
            <a:r>
              <a:rPr lang="fr-CA" sz="1200" dirty="0">
                <a:solidFill>
                  <a:srgbClr val="FF0000"/>
                </a:solidFill>
              </a:rPr>
              <a:t>15 mai </a:t>
            </a:r>
            <a:r>
              <a:rPr lang="fr-CA" sz="1200" dirty="0">
                <a:solidFill>
                  <a:schemeClr val="tx1"/>
                </a:solidFill>
              </a:rPr>
              <a:t>de l’année suivante. Aussi, l’ajout de l’article 19.1.1 pour les abris de remisage</a:t>
            </a:r>
            <a:r>
              <a:rPr lang="fr-CA" sz="1200" dirty="0">
                <a:solidFill>
                  <a:srgbClr val="404040"/>
                </a:solidFill>
              </a:rPr>
              <a:t>.</a:t>
            </a:r>
          </a:p>
          <a:p>
            <a:pPr marL="914400" lvl="1" indent="-514350" algn="just">
              <a:buFont typeface="+mj-lt"/>
              <a:buAutoNum type="arabicPeriod"/>
            </a:pPr>
            <a:r>
              <a:rPr lang="fr-CA" sz="1200" dirty="0">
                <a:solidFill>
                  <a:srgbClr val="404040"/>
                </a:solidFill>
              </a:rPr>
              <a:t>Les modifications découlent d’une situation engendrée par la transmission de plusieurs avis d’infraction au printemps 2024, à la suite de constats après le 30 avril de l’année, la présence d’abris qui auraient dû être retirés à cette date. Également, il faut tenir compte des changements de l’offre des divers types d’abri temporaire dont pour le remisage à l’année.  </a:t>
            </a:r>
          </a:p>
          <a:p>
            <a:pPr marL="914400" lvl="1" indent="-514350" algn="just">
              <a:buFont typeface="+mj-lt"/>
              <a:buAutoNum type="arabicPeriod"/>
            </a:pPr>
            <a:r>
              <a:rPr lang="fr-CA" sz="1200" dirty="0">
                <a:solidFill>
                  <a:srgbClr val="404040"/>
                </a:solidFill>
              </a:rPr>
              <a:t>Les modifications visent à s’adapter aux changements des besoins et d’utilisation des divers types d’abri temporaire offerts pour une utilisation en hiver ainsi qu’une utilisation à l’année. Il y a lieu de préciser et d’ajuster les conditions d’utilisation et d’implantation selon les divers secteurs du territoire et les divers types d’abri. </a:t>
            </a: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5AB2709C-BB01-043F-1152-D2C85093FBCA}"/>
              </a:ext>
            </a:extLst>
          </p:cNvPr>
          <p:cNvSpPr>
            <a:spLocks noGrp="1"/>
          </p:cNvSpPr>
          <p:nvPr>
            <p:ph type="sldNum" sz="quarter" idx="12"/>
          </p:nvPr>
        </p:nvSpPr>
        <p:spPr/>
        <p:txBody>
          <a:bodyPr/>
          <a:lstStyle/>
          <a:p>
            <a:fld id="{73B850FF-6169-4056-8077-06FFA93A5366}" type="slidenum">
              <a:rPr lang="en-US" smtClean="0"/>
              <a:pPr/>
              <a:t>18</a:t>
            </a:fld>
            <a:endParaRPr lang="en-US" dirty="0"/>
          </a:p>
        </p:txBody>
      </p:sp>
    </p:spTree>
    <p:extLst>
      <p:ext uri="{BB962C8B-B14F-4D97-AF65-F5344CB8AC3E}">
        <p14:creationId xmlns:p14="http://schemas.microsoft.com/office/powerpoint/2010/main" val="39326078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B32A13-3114-DDA0-2E49-745EA926D781}"/>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DDF46E20-9CD6-C0D3-1942-4A502FE8D214}"/>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3" name="Espace réservé du contenu 2">
            <a:extLst>
              <a:ext uri="{FF2B5EF4-FFF2-40B4-BE49-F238E27FC236}">
                <a16:creationId xmlns:a16="http://schemas.microsoft.com/office/drawing/2014/main" id="{E671543A-C9DC-3EA3-4776-EF65DA611E92}"/>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startAt="2"/>
            </a:pPr>
            <a:r>
              <a:rPr lang="fr-CA" dirty="0">
                <a:solidFill>
                  <a:srgbClr val="404040"/>
                </a:solidFill>
              </a:rPr>
              <a:t>SUITE DE LA PRÉSENTATION  DU PREMIER PROJET DE RÈGLEMENT NO. 591</a:t>
            </a:r>
            <a:r>
              <a:rPr lang="fr-CA" i="1" dirty="0">
                <a:solidFill>
                  <a:srgbClr val="404040"/>
                </a:solidFill>
              </a:rPr>
              <a:t>:</a:t>
            </a:r>
          </a:p>
          <a:p>
            <a:pPr marL="914400" lvl="1" indent="-514350">
              <a:buFont typeface="+mj-lt"/>
              <a:buAutoNum type="arabicPeriod"/>
            </a:pPr>
            <a:r>
              <a:rPr lang="fr-CA" sz="1200" b="1" dirty="0">
                <a:solidFill>
                  <a:srgbClr val="404040"/>
                </a:solidFill>
              </a:rPr>
              <a:t>SECTEURS VISÉS : L’ensemble des zones du territoire municipal.</a:t>
            </a: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D2D25669-505B-EB01-DE7E-DB487A0458F5}"/>
              </a:ext>
            </a:extLst>
          </p:cNvPr>
          <p:cNvSpPr>
            <a:spLocks noGrp="1"/>
          </p:cNvSpPr>
          <p:nvPr>
            <p:ph type="sldNum" sz="quarter" idx="12"/>
          </p:nvPr>
        </p:nvSpPr>
        <p:spPr/>
        <p:txBody>
          <a:bodyPr/>
          <a:lstStyle/>
          <a:p>
            <a:fld id="{73B850FF-6169-4056-8077-06FFA93A5366}" type="slidenum">
              <a:rPr lang="en-US" smtClean="0"/>
              <a:pPr/>
              <a:t>19</a:t>
            </a:fld>
            <a:endParaRPr lang="en-US" dirty="0"/>
          </a:p>
        </p:txBody>
      </p:sp>
    </p:spTree>
    <p:extLst>
      <p:ext uri="{BB962C8B-B14F-4D97-AF65-F5344CB8AC3E}">
        <p14:creationId xmlns:p14="http://schemas.microsoft.com/office/powerpoint/2010/main" val="26780088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0EEF79-99CF-6212-FFCB-449FB2A7B969}"/>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356B2BDB-06C5-9783-82EC-04707FD48C66}"/>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3" name="Espace réservé du contenu 2">
            <a:extLst>
              <a:ext uri="{FF2B5EF4-FFF2-40B4-BE49-F238E27FC236}">
                <a16:creationId xmlns:a16="http://schemas.microsoft.com/office/drawing/2014/main" id="{63DDD292-BBF4-C20E-5E73-5FCF1C75EFF8}"/>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sz="1200" dirty="0">
                <a:solidFill>
                  <a:srgbClr val="404040"/>
                </a:solidFill>
              </a:rPr>
              <a:t>.</a:t>
            </a: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27B71921-5B17-301F-65C4-ACD39C02E345}"/>
              </a:ext>
            </a:extLst>
          </p:cNvPr>
          <p:cNvSpPr>
            <a:spLocks noGrp="1"/>
          </p:cNvSpPr>
          <p:nvPr>
            <p:ph type="sldNum" sz="quarter" idx="12"/>
          </p:nvPr>
        </p:nvSpPr>
        <p:spPr/>
        <p:txBody>
          <a:bodyPr/>
          <a:lstStyle/>
          <a:p>
            <a:fld id="{73B850FF-6169-4056-8077-06FFA93A5366}" type="slidenum">
              <a:rPr lang="en-US" smtClean="0"/>
              <a:pPr/>
              <a:t>20</a:t>
            </a:fld>
            <a:endParaRPr lang="en-US" dirty="0"/>
          </a:p>
        </p:txBody>
      </p:sp>
      <p:pic>
        <p:nvPicPr>
          <p:cNvPr id="7" name="Image 6">
            <a:extLst>
              <a:ext uri="{FF2B5EF4-FFF2-40B4-BE49-F238E27FC236}">
                <a16:creationId xmlns:a16="http://schemas.microsoft.com/office/drawing/2014/main" id="{2947941A-11A5-F89C-6CD9-7D48A2474B2E}"/>
              </a:ext>
            </a:extLst>
          </p:cNvPr>
          <p:cNvPicPr>
            <a:picLocks noChangeAspect="1"/>
          </p:cNvPicPr>
          <p:nvPr/>
        </p:nvPicPr>
        <p:blipFill>
          <a:blip r:embed="rId2"/>
          <a:stretch>
            <a:fillRect/>
          </a:stretch>
        </p:blipFill>
        <p:spPr>
          <a:xfrm>
            <a:off x="1965683" y="1810665"/>
            <a:ext cx="7510155" cy="4960993"/>
          </a:xfrm>
          <a:prstGeom prst="rect">
            <a:avLst/>
          </a:prstGeom>
        </p:spPr>
      </p:pic>
    </p:spTree>
    <p:extLst>
      <p:ext uri="{BB962C8B-B14F-4D97-AF65-F5344CB8AC3E}">
        <p14:creationId xmlns:p14="http://schemas.microsoft.com/office/powerpoint/2010/main" val="19778101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D58D85-DAAD-2CC2-058F-9A34793D43B2}"/>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F1E17378-79DB-AC43-09A5-D625462C1750}"/>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3" name="Espace réservé du contenu 2">
            <a:extLst>
              <a:ext uri="{FF2B5EF4-FFF2-40B4-BE49-F238E27FC236}">
                <a16:creationId xmlns:a16="http://schemas.microsoft.com/office/drawing/2014/main" id="{CFDDE026-A70C-3A3C-ECBD-D3EFE273AE4C}"/>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sz="1200" dirty="0">
                <a:solidFill>
                  <a:srgbClr val="404040"/>
                </a:solidFill>
              </a:rPr>
              <a:t>.</a:t>
            </a: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E95F7EF5-D684-C6C2-5F65-D511539DA812}"/>
              </a:ext>
            </a:extLst>
          </p:cNvPr>
          <p:cNvSpPr>
            <a:spLocks noGrp="1"/>
          </p:cNvSpPr>
          <p:nvPr>
            <p:ph type="sldNum" sz="quarter" idx="12"/>
          </p:nvPr>
        </p:nvSpPr>
        <p:spPr/>
        <p:txBody>
          <a:bodyPr/>
          <a:lstStyle/>
          <a:p>
            <a:fld id="{73B850FF-6169-4056-8077-06FFA93A5366}" type="slidenum">
              <a:rPr lang="en-US" smtClean="0"/>
              <a:pPr/>
              <a:t>21</a:t>
            </a:fld>
            <a:endParaRPr lang="en-US" dirty="0"/>
          </a:p>
        </p:txBody>
      </p:sp>
      <p:pic>
        <p:nvPicPr>
          <p:cNvPr id="6" name="Image 5">
            <a:extLst>
              <a:ext uri="{FF2B5EF4-FFF2-40B4-BE49-F238E27FC236}">
                <a16:creationId xmlns:a16="http://schemas.microsoft.com/office/drawing/2014/main" id="{4084570F-24A9-81EC-C9A1-AE0CCAFF1701}"/>
              </a:ext>
            </a:extLst>
          </p:cNvPr>
          <p:cNvPicPr>
            <a:picLocks noChangeAspect="1"/>
          </p:cNvPicPr>
          <p:nvPr/>
        </p:nvPicPr>
        <p:blipFill>
          <a:blip r:embed="rId2"/>
          <a:stretch>
            <a:fillRect/>
          </a:stretch>
        </p:blipFill>
        <p:spPr>
          <a:xfrm>
            <a:off x="594599" y="1887212"/>
            <a:ext cx="5058038" cy="3997120"/>
          </a:xfrm>
          <a:prstGeom prst="rect">
            <a:avLst/>
          </a:prstGeom>
        </p:spPr>
      </p:pic>
      <p:pic>
        <p:nvPicPr>
          <p:cNvPr id="9" name="Image 8">
            <a:extLst>
              <a:ext uri="{FF2B5EF4-FFF2-40B4-BE49-F238E27FC236}">
                <a16:creationId xmlns:a16="http://schemas.microsoft.com/office/drawing/2014/main" id="{4029E978-91F6-FCC9-4641-5BE3BEF4E214}"/>
              </a:ext>
            </a:extLst>
          </p:cNvPr>
          <p:cNvPicPr>
            <a:picLocks noChangeAspect="1"/>
          </p:cNvPicPr>
          <p:nvPr/>
        </p:nvPicPr>
        <p:blipFill>
          <a:blip r:embed="rId3"/>
          <a:stretch>
            <a:fillRect/>
          </a:stretch>
        </p:blipFill>
        <p:spPr>
          <a:xfrm>
            <a:off x="5780800" y="2064377"/>
            <a:ext cx="4792563" cy="3819955"/>
          </a:xfrm>
          <a:prstGeom prst="rect">
            <a:avLst/>
          </a:prstGeom>
        </p:spPr>
      </p:pic>
    </p:spTree>
    <p:extLst>
      <p:ext uri="{BB962C8B-B14F-4D97-AF65-F5344CB8AC3E}">
        <p14:creationId xmlns:p14="http://schemas.microsoft.com/office/powerpoint/2010/main" val="13198989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0B7C68-D0AF-D9D1-E4F6-715A0BDCEA94}"/>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35F96CD1-90C2-991A-69FE-A17B7920BF34}"/>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a:t>
            </a:r>
            <a: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t>)</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3" name="Espace réservé du contenu 2">
            <a:extLst>
              <a:ext uri="{FF2B5EF4-FFF2-40B4-BE49-F238E27FC236}">
                <a16:creationId xmlns:a16="http://schemas.microsoft.com/office/drawing/2014/main" id="{137E42B2-6111-B91C-602D-6C97ADA2D53D}"/>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startAt="2"/>
            </a:pPr>
            <a:r>
              <a:rPr lang="fr-CA" dirty="0">
                <a:solidFill>
                  <a:srgbClr val="404040"/>
                </a:solidFill>
              </a:rPr>
              <a:t>SUITE DE LA PRÉSENTATION  DU PREMIER PROJET DE RÈGLEMENT NO. 591</a:t>
            </a:r>
            <a:r>
              <a:rPr lang="fr-CA" i="1" dirty="0">
                <a:solidFill>
                  <a:srgbClr val="404040"/>
                </a:solidFill>
              </a:rPr>
              <a:t>:</a:t>
            </a:r>
          </a:p>
          <a:p>
            <a:pPr marL="914400" lvl="1" indent="-514350">
              <a:buFont typeface="+mj-lt"/>
              <a:buAutoNum type="arabicPeriod"/>
            </a:pPr>
            <a:r>
              <a:rPr lang="fr-CA" sz="1200" b="1" dirty="0">
                <a:solidFill>
                  <a:srgbClr val="404040"/>
                </a:solidFill>
              </a:rPr>
              <a:t>ARTICLE 1 : </a:t>
            </a:r>
            <a:endParaRPr lang="fr-CA" sz="1200" dirty="0">
              <a:solidFill>
                <a:srgbClr val="404040"/>
              </a:solidFill>
            </a:endParaRPr>
          </a:p>
          <a:p>
            <a:pPr marL="1314450" lvl="2" indent="-514350" algn="just">
              <a:buFont typeface="+mj-lt"/>
              <a:buAutoNum type="arabicPeriod"/>
            </a:pPr>
            <a:r>
              <a:rPr lang="fr-CA" sz="1100" dirty="0">
                <a:solidFill>
                  <a:srgbClr val="404040"/>
                </a:solidFill>
              </a:rPr>
              <a:t>CHANGEMENT AU TITRE DE L’ARTICLE 19.1 ABRIS D’AUTO TEMPORAIRE EN AJOUTANT « HIVERNALE » (Prendre note qu’au second projet, il aura correction pour « HIVERNAL » car le mot « abri » est masculin). Ceci pour préciser que cet article concerne uniquement les abris servant à abriter un véhicule moteur (auto, camionnette) en hiver.</a:t>
            </a:r>
          </a:p>
          <a:p>
            <a:pPr marL="1314450" lvl="2" indent="-514350" algn="just">
              <a:buFont typeface="+mj-lt"/>
              <a:buAutoNum type="arabicPeriod"/>
            </a:pPr>
            <a:r>
              <a:rPr lang="fr-CA" sz="1100" dirty="0">
                <a:solidFill>
                  <a:srgbClr val="404040"/>
                </a:solidFill>
              </a:rPr>
              <a:t>CHANGEMENT DANS LE TEXTE : AJOUT DU TERME « HIVERNAL » À LA SUITE DE L’EXPRESSION « ABRI </a:t>
            </a:r>
            <a:r>
              <a:rPr lang="fr-CA" sz="1100">
                <a:solidFill>
                  <a:srgbClr val="404040"/>
                </a:solidFill>
              </a:rPr>
              <a:t>D’AUTO TEMPORAIRE ».</a:t>
            </a:r>
            <a:endParaRPr lang="fr-CA" sz="1100" dirty="0">
              <a:solidFill>
                <a:srgbClr val="404040"/>
              </a:solidFill>
            </a:endParaRPr>
          </a:p>
          <a:p>
            <a:pPr marL="1314450" lvl="2" indent="-514350" algn="just">
              <a:buFont typeface="+mj-lt"/>
              <a:buAutoNum type="arabicPeriod"/>
            </a:pPr>
            <a:r>
              <a:rPr lang="fr-CA" sz="1100" dirty="0">
                <a:solidFill>
                  <a:srgbClr val="404040"/>
                </a:solidFill>
              </a:rPr>
              <a:t>CHANGEMENT AUX NORMES EXISTANTES EN PLAÇANT LA PÉRIODE D’IMPLANTATION OU D’UTILISATION DANS UNE NOUVELLE SECTION « DISPOSITIONS PARTICULIÈRES  » POUR L’ADAPTER AUX DIVERSES ZONES DU TERRITOIRE. LES AUTRES CONDITIONS DÉJÀ EXISTANTES SONT AINSI PLACÉES UNE SECTION NOMMÉE « DISPOSITIONS GÉNÉRALES ».</a:t>
            </a:r>
          </a:p>
          <a:p>
            <a:pPr marL="800100" lvl="2" indent="0">
              <a:buNone/>
            </a:pPr>
            <a:endParaRPr lang="fr-CA" sz="10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3CBBC105-5EC9-3046-4D27-019ECEA972EB}"/>
              </a:ext>
            </a:extLst>
          </p:cNvPr>
          <p:cNvSpPr>
            <a:spLocks noGrp="1"/>
          </p:cNvSpPr>
          <p:nvPr>
            <p:ph type="sldNum" sz="quarter" idx="12"/>
          </p:nvPr>
        </p:nvSpPr>
        <p:spPr/>
        <p:txBody>
          <a:bodyPr/>
          <a:lstStyle/>
          <a:p>
            <a:fld id="{73B850FF-6169-4056-8077-06FFA93A5366}" type="slidenum">
              <a:rPr lang="en-US" smtClean="0"/>
              <a:pPr/>
              <a:t>22</a:t>
            </a:fld>
            <a:endParaRPr lang="en-US" dirty="0"/>
          </a:p>
        </p:txBody>
      </p:sp>
    </p:spTree>
    <p:extLst>
      <p:ext uri="{BB962C8B-B14F-4D97-AF65-F5344CB8AC3E}">
        <p14:creationId xmlns:p14="http://schemas.microsoft.com/office/powerpoint/2010/main" val="36835074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12FE3-1C44-6FD7-C955-BCBD28736270}"/>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ADDF060C-BC23-10E9-3621-A79693B28BBF}"/>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a:t>
            </a:r>
            <a: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t>)</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3" name="Espace réservé du contenu 2">
            <a:extLst>
              <a:ext uri="{FF2B5EF4-FFF2-40B4-BE49-F238E27FC236}">
                <a16:creationId xmlns:a16="http://schemas.microsoft.com/office/drawing/2014/main" id="{6E97C929-803B-2764-5EBE-F1A40617A2B6}"/>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startAt="2"/>
            </a:pPr>
            <a:r>
              <a:rPr lang="fr-CA" dirty="0">
                <a:solidFill>
                  <a:srgbClr val="404040"/>
                </a:solidFill>
              </a:rPr>
              <a:t>SUITE DE LA PRÉSENTATION  DU PREMIER PROJET DE RÈGLEMENT NO. 591</a:t>
            </a:r>
            <a:r>
              <a:rPr lang="fr-CA" i="1" dirty="0">
                <a:solidFill>
                  <a:srgbClr val="404040"/>
                </a:solidFill>
              </a:rPr>
              <a:t>:</a:t>
            </a:r>
          </a:p>
          <a:p>
            <a:pPr marL="914400" lvl="1" indent="-514350">
              <a:buFont typeface="+mj-lt"/>
              <a:buAutoNum type="arabicPeriod"/>
            </a:pPr>
            <a:r>
              <a:rPr lang="fr-CA" sz="1200" b="1" dirty="0">
                <a:solidFill>
                  <a:srgbClr val="404040"/>
                </a:solidFill>
              </a:rPr>
              <a:t>SUITE DE L’ARTICLE 1 : </a:t>
            </a:r>
            <a:endParaRPr lang="fr-CA" sz="1200" dirty="0">
              <a:solidFill>
                <a:srgbClr val="404040"/>
              </a:solidFill>
            </a:endParaRPr>
          </a:p>
          <a:p>
            <a:pPr marL="1314450" lvl="2" indent="-514350" algn="just">
              <a:buFont typeface="+mj-lt"/>
              <a:buAutoNum type="arabicPeriod" startAt="4"/>
            </a:pPr>
            <a:r>
              <a:rPr lang="fr-CA" sz="1100" dirty="0">
                <a:solidFill>
                  <a:srgbClr val="404040"/>
                </a:solidFill>
              </a:rPr>
              <a:t>DES PRÉCISIONS SONT APPORTÉES AUX DISPOSITIONS GÉNÉRALES:</a:t>
            </a:r>
          </a:p>
          <a:p>
            <a:pPr marL="1771650" lvl="3" indent="-514350" algn="just">
              <a:buFont typeface="+mj-lt"/>
              <a:buAutoNum type="arabicPeriod"/>
            </a:pPr>
            <a:r>
              <a:rPr lang="fr-CA" sz="1100" dirty="0">
                <a:solidFill>
                  <a:srgbClr val="404040"/>
                </a:solidFill>
              </a:rPr>
              <a:t>AJOUT DES NOTIONS DE « MAINTENIR EN BON ÉTAT OU EN BONNE CONDITION » LA TOILE ET LA STRUCURE D’UN ABRI TEMPORAIRE HIVERNAL;</a:t>
            </a:r>
          </a:p>
          <a:p>
            <a:pPr marL="1771650" lvl="3" indent="-514350" algn="just">
              <a:buFont typeface="+mj-lt"/>
              <a:buAutoNum type="arabicPeriod"/>
            </a:pPr>
            <a:r>
              <a:rPr lang="fr-CA" sz="1100" dirty="0">
                <a:solidFill>
                  <a:srgbClr val="404040"/>
                </a:solidFill>
              </a:rPr>
              <a:t>AJOUT AU POINT DE LOCALISATION QUE LES ABRIS PEUVENT ÊTRE INSTALLÉS DANS L’ALLÉE DE STATIONNEMENT MENANT À UN GARAGE OU UN ABRI PERMANENT ANNEXÉ AU BÂTIMENT PRINCIPAL OU EN COUR ARRIÈRE;</a:t>
            </a:r>
          </a:p>
          <a:p>
            <a:pPr marL="1771650" lvl="3" indent="-514350" algn="just">
              <a:buFont typeface="+mj-lt"/>
              <a:buAutoNum type="arabicPeriod"/>
            </a:pPr>
            <a:r>
              <a:rPr lang="fr-CA" sz="1100" dirty="0">
                <a:solidFill>
                  <a:srgbClr val="404040"/>
                </a:solidFill>
              </a:rPr>
              <a:t>AJOUT DES PRÉCISIONS DES POINTS DE DÉPART DES DISTANCES PAR RAPPORT À UN TROTTOIR OU UNE CHAÎNE DE BORDURE DE RUE.</a:t>
            </a:r>
          </a:p>
          <a:p>
            <a:pPr marL="1314450" lvl="2" indent="-514350">
              <a:buFont typeface="+mj-lt"/>
              <a:buAutoNum type="arabicPeriod" startAt="4"/>
            </a:pPr>
            <a:endParaRPr lang="fr-CA" sz="1000" dirty="0">
              <a:solidFill>
                <a:srgbClr val="404040"/>
              </a:solidFill>
            </a:endParaRPr>
          </a:p>
          <a:p>
            <a:pPr marL="1314450" lvl="2" indent="-514350">
              <a:buFont typeface="+mj-lt"/>
              <a:buAutoNum type="arabicPeriod" startAt="4"/>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90581B95-D394-0378-E95C-C365B5E8AD91}"/>
              </a:ext>
            </a:extLst>
          </p:cNvPr>
          <p:cNvSpPr>
            <a:spLocks noGrp="1"/>
          </p:cNvSpPr>
          <p:nvPr>
            <p:ph type="sldNum" sz="quarter" idx="12"/>
          </p:nvPr>
        </p:nvSpPr>
        <p:spPr/>
        <p:txBody>
          <a:bodyPr/>
          <a:lstStyle/>
          <a:p>
            <a:fld id="{73B850FF-6169-4056-8077-06FFA93A5366}" type="slidenum">
              <a:rPr lang="en-US" smtClean="0"/>
              <a:pPr/>
              <a:t>23</a:t>
            </a:fld>
            <a:endParaRPr lang="en-US" dirty="0"/>
          </a:p>
        </p:txBody>
      </p:sp>
    </p:spTree>
    <p:extLst>
      <p:ext uri="{BB962C8B-B14F-4D97-AF65-F5344CB8AC3E}">
        <p14:creationId xmlns:p14="http://schemas.microsoft.com/office/powerpoint/2010/main" val="8536137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A3064F-4B3A-FF54-9AFB-A8B0CD723C25}"/>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4DCA35B9-563F-2213-A154-9C5B1A8E6F95}"/>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a:t>
            </a:r>
            <a: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t>)</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3" name="Espace réservé du contenu 2">
            <a:extLst>
              <a:ext uri="{FF2B5EF4-FFF2-40B4-BE49-F238E27FC236}">
                <a16:creationId xmlns:a16="http://schemas.microsoft.com/office/drawing/2014/main" id="{0550A3B1-EA15-B4F1-8A24-3BCB92CA8427}"/>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startAt="2"/>
            </a:pPr>
            <a:r>
              <a:rPr lang="fr-CA" dirty="0">
                <a:solidFill>
                  <a:srgbClr val="404040"/>
                </a:solidFill>
              </a:rPr>
              <a:t>SUITE DE LA PRÉSENTATION  DU PREMIER PROJET DE RÈGLEMENT NO. 591</a:t>
            </a:r>
            <a:r>
              <a:rPr lang="fr-CA" i="1" dirty="0">
                <a:solidFill>
                  <a:srgbClr val="404040"/>
                </a:solidFill>
              </a:rPr>
              <a:t>:</a:t>
            </a:r>
          </a:p>
          <a:p>
            <a:pPr marL="914400" lvl="1" indent="-514350">
              <a:buFont typeface="+mj-lt"/>
              <a:buAutoNum type="arabicPeriod"/>
            </a:pPr>
            <a:r>
              <a:rPr lang="fr-CA" sz="1200" b="1" dirty="0">
                <a:solidFill>
                  <a:srgbClr val="404040"/>
                </a:solidFill>
              </a:rPr>
              <a:t>SUITE DE L’ARTICLE 1 : </a:t>
            </a:r>
            <a:endParaRPr lang="fr-CA" sz="1200" dirty="0">
              <a:solidFill>
                <a:srgbClr val="404040"/>
              </a:solidFill>
            </a:endParaRPr>
          </a:p>
          <a:p>
            <a:pPr marL="1314450" lvl="2" indent="-514350" algn="just">
              <a:buFont typeface="+mj-lt"/>
              <a:buAutoNum type="arabicPeriod" startAt="5"/>
            </a:pPr>
            <a:r>
              <a:rPr lang="fr-CA" sz="1100" dirty="0">
                <a:solidFill>
                  <a:srgbClr val="404040"/>
                </a:solidFill>
              </a:rPr>
              <a:t>DES CHANGEMENTS SONT APPORTÉES AUX DISPOSITIONS GÉNÉRALES:</a:t>
            </a:r>
          </a:p>
          <a:p>
            <a:pPr marL="1771650" lvl="3" indent="-514350" algn="just">
              <a:buFont typeface="+mj-lt"/>
              <a:buAutoNum type="arabicPeriod"/>
            </a:pPr>
            <a:r>
              <a:rPr lang="fr-CA" sz="1100" dirty="0">
                <a:solidFill>
                  <a:srgbClr val="404040"/>
                </a:solidFill>
              </a:rPr>
              <a:t>CHANGEMENT DE LA RÉFÉRENCE POUR LA SUPERFICIE MAXIMALE DE 50 MÈTRES CARRÉS : AU LIEU DE « BÂTIMENT UNIFAMILIAL » PAR « UNITÉ DE LOGEMENT ». Ce qui permet des abris pas seulement à une maison unifamiliale mais aussi pour les habitations jumelées, </a:t>
            </a:r>
            <a:r>
              <a:rPr lang="fr-CA" sz="1100" dirty="0" err="1">
                <a:solidFill>
                  <a:srgbClr val="404040"/>
                </a:solidFill>
              </a:rPr>
              <a:t>bifamiliales</a:t>
            </a:r>
            <a:r>
              <a:rPr lang="fr-CA" sz="1100" dirty="0">
                <a:solidFill>
                  <a:srgbClr val="404040"/>
                </a:solidFill>
              </a:rPr>
              <a:t> (duplex) et les autres types d’habitation.      </a:t>
            </a:r>
          </a:p>
          <a:p>
            <a:pPr marL="1771650" lvl="3" indent="-514350" algn="just">
              <a:buFont typeface="+mj-lt"/>
              <a:buAutoNum type="arabicPeriod"/>
            </a:pPr>
            <a:r>
              <a:rPr lang="fr-CA" sz="1100" dirty="0">
                <a:solidFill>
                  <a:srgbClr val="404040"/>
                </a:solidFill>
              </a:rPr>
              <a:t>CHANGEMENT DE LA HAUTEUR MAXIMALE EN PASSANT À 3 MÈTRES AU LIEU DE 2,5 MÈTRES.</a:t>
            </a:r>
          </a:p>
          <a:p>
            <a:pPr marL="1771650" lvl="3" indent="-514350" algn="just">
              <a:buFont typeface="+mj-lt"/>
              <a:buAutoNum type="arabicPeriod"/>
            </a:pPr>
            <a:r>
              <a:rPr lang="fr-CA" sz="1100" dirty="0">
                <a:solidFill>
                  <a:srgbClr val="404040"/>
                </a:solidFill>
              </a:rPr>
              <a:t>PRÉCISIONS SUR LE DÉMONTAGE DE LA TOILE ET DE LA STRUCTURE EN DEHORS DE LA PÉRIODE D’AUTORISATION POUR TENIR COMPTE DES DISPOSITIONS PARTICULIÈRES ÉTABLISSANT L’EMPLACEMENT SELON LES DIVERSES ZONES.</a:t>
            </a:r>
          </a:p>
          <a:p>
            <a:pPr marL="1314450" lvl="2" indent="-514350">
              <a:buFont typeface="+mj-lt"/>
              <a:buAutoNum type="arabicPeriod" startAt="5"/>
            </a:pPr>
            <a:endParaRPr lang="fr-CA" sz="1000" dirty="0">
              <a:solidFill>
                <a:srgbClr val="404040"/>
              </a:solidFill>
            </a:endParaRPr>
          </a:p>
          <a:p>
            <a:pPr marL="1314450" lvl="2" indent="-514350">
              <a:buFont typeface="+mj-lt"/>
              <a:buAutoNum type="arabicPeriod" startAt="5"/>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46F2C962-089F-A3A5-943E-AEF630D9B350}"/>
              </a:ext>
            </a:extLst>
          </p:cNvPr>
          <p:cNvSpPr>
            <a:spLocks noGrp="1"/>
          </p:cNvSpPr>
          <p:nvPr>
            <p:ph type="sldNum" sz="quarter" idx="12"/>
          </p:nvPr>
        </p:nvSpPr>
        <p:spPr/>
        <p:txBody>
          <a:bodyPr/>
          <a:lstStyle/>
          <a:p>
            <a:fld id="{73B850FF-6169-4056-8077-06FFA93A5366}" type="slidenum">
              <a:rPr lang="en-US" smtClean="0"/>
              <a:pPr/>
              <a:t>24</a:t>
            </a:fld>
            <a:endParaRPr lang="en-US" dirty="0"/>
          </a:p>
        </p:txBody>
      </p:sp>
    </p:spTree>
    <p:extLst>
      <p:ext uri="{BB962C8B-B14F-4D97-AF65-F5344CB8AC3E}">
        <p14:creationId xmlns:p14="http://schemas.microsoft.com/office/powerpoint/2010/main" val="6884507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6713A3-2CE6-78F2-BDDC-2A74C43DF28A}"/>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ABC9FFFD-0BD3-FBD0-A284-1489A75A1A72}"/>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a:t>
            </a:r>
            <a: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t>)</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3" name="Espace réservé du contenu 2">
            <a:extLst>
              <a:ext uri="{FF2B5EF4-FFF2-40B4-BE49-F238E27FC236}">
                <a16:creationId xmlns:a16="http://schemas.microsoft.com/office/drawing/2014/main" id="{C161017A-9D02-C2C7-9F9A-A88D845A55E7}"/>
              </a:ext>
            </a:extLst>
          </p:cNvPr>
          <p:cNvSpPr>
            <a:spLocks noGrp="1"/>
          </p:cNvSpPr>
          <p:nvPr>
            <p:ph idx="1"/>
          </p:nvPr>
        </p:nvSpPr>
        <p:spPr>
          <a:xfrm>
            <a:off x="1154954" y="2381534"/>
            <a:ext cx="8825659" cy="3638266"/>
          </a:xfrm>
        </p:spPr>
        <p:txBody>
          <a:bodyPr>
            <a:normAutofit fontScale="92500" lnSpcReduction="20000"/>
          </a:bodyPr>
          <a:lstStyle/>
          <a:p>
            <a:pPr marL="514350" indent="-514350">
              <a:buFont typeface="+mj-lt"/>
              <a:buAutoNum type="arabicPeriod" startAt="2"/>
            </a:pPr>
            <a:r>
              <a:rPr lang="fr-CA" dirty="0">
                <a:solidFill>
                  <a:srgbClr val="404040"/>
                </a:solidFill>
              </a:rPr>
              <a:t>SUITE DE LA PRÉSENTATION  DU PREMIER PROJET DE RÈGLEMENT NO. 591</a:t>
            </a:r>
            <a:r>
              <a:rPr lang="fr-CA" i="1" dirty="0">
                <a:solidFill>
                  <a:srgbClr val="404040"/>
                </a:solidFill>
              </a:rPr>
              <a:t>:</a:t>
            </a:r>
          </a:p>
          <a:p>
            <a:pPr marL="914400" lvl="1" indent="-514350">
              <a:buFont typeface="+mj-lt"/>
              <a:buAutoNum type="arabicPeriod"/>
            </a:pPr>
            <a:r>
              <a:rPr lang="fr-CA" sz="1200" b="1" dirty="0">
                <a:solidFill>
                  <a:srgbClr val="404040"/>
                </a:solidFill>
              </a:rPr>
              <a:t>SUITE DE L’ARTICLE 1 : </a:t>
            </a:r>
            <a:endParaRPr lang="fr-CA" sz="1200" dirty="0">
              <a:solidFill>
                <a:srgbClr val="404040"/>
              </a:solidFill>
            </a:endParaRPr>
          </a:p>
          <a:p>
            <a:pPr marL="1314450" lvl="2" indent="-514350" algn="just">
              <a:buFont typeface="+mj-lt"/>
              <a:buAutoNum type="arabicPeriod" startAt="6"/>
            </a:pPr>
            <a:r>
              <a:rPr lang="fr-CA" sz="1100" dirty="0">
                <a:solidFill>
                  <a:srgbClr val="404040"/>
                </a:solidFill>
              </a:rPr>
              <a:t>APERÇU DES MODIFICATIONS À L’ARTICLE 19.1, LES DISPOSITIONS GÉNÉRALES :</a:t>
            </a:r>
          </a:p>
          <a:p>
            <a:r>
              <a:rPr lang="fr-CA" b="1" u="sng" dirty="0"/>
              <a:t>ARTICLE 1</a:t>
            </a:r>
            <a:endParaRPr lang="fr-CA" dirty="0"/>
          </a:p>
          <a:p>
            <a:pPr algn="just"/>
            <a:r>
              <a:rPr lang="fr-CA" dirty="0"/>
              <a:t>L’article 19.1</a:t>
            </a:r>
            <a:r>
              <a:rPr lang="fr-CA" i="1" dirty="0"/>
              <a:t> Abris d’auto temporaires</a:t>
            </a:r>
            <a:r>
              <a:rPr lang="fr-CA" dirty="0"/>
              <a:t> est abrogé et remplacé par ce qui suit :</a:t>
            </a:r>
          </a:p>
          <a:p>
            <a:pPr algn="just"/>
            <a:r>
              <a:rPr lang="fr-CA" sz="2000" dirty="0"/>
              <a:t>« </a:t>
            </a:r>
            <a:r>
              <a:rPr lang="fr-CA" b="1" dirty="0"/>
              <a:t>19.1	Abris d'auto temporaires </a:t>
            </a:r>
            <a:r>
              <a:rPr lang="fr-CA" b="1" dirty="0">
                <a:solidFill>
                  <a:srgbClr val="FF0000"/>
                </a:solidFill>
              </a:rPr>
              <a:t>hivernal</a:t>
            </a:r>
            <a:endParaRPr lang="fr-CA" sz="2000" dirty="0">
              <a:solidFill>
                <a:srgbClr val="FF0000"/>
              </a:solidFill>
            </a:endParaRPr>
          </a:p>
          <a:p>
            <a:pPr algn="just"/>
            <a:r>
              <a:rPr lang="fr-CA" b="1" dirty="0"/>
              <a:t> </a:t>
            </a:r>
            <a:endParaRPr lang="fr-CA" sz="2000" dirty="0"/>
          </a:p>
          <a:p>
            <a:pPr algn="just"/>
            <a:r>
              <a:rPr lang="fr-CA" b="1" dirty="0">
                <a:solidFill>
                  <a:srgbClr val="FF0000"/>
                </a:solidFill>
              </a:rPr>
              <a:t>Dispositions générales :</a:t>
            </a:r>
            <a:endParaRPr lang="fr-CA" sz="2000" dirty="0">
              <a:solidFill>
                <a:srgbClr val="FF0000"/>
              </a:solidFill>
            </a:endParaRPr>
          </a:p>
          <a:p>
            <a:pPr algn="just"/>
            <a:r>
              <a:rPr lang="fr-CA" dirty="0"/>
              <a:t> </a:t>
            </a:r>
            <a:endParaRPr lang="fr-CA" sz="2000" dirty="0"/>
          </a:p>
          <a:p>
            <a:pPr algn="just"/>
            <a:r>
              <a:rPr lang="fr-CA" dirty="0"/>
              <a:t>Dans toutes les zones, il est permis d'installer un abri d'auto temporaire hivernal, aux conditions suivantes: </a:t>
            </a:r>
            <a:endParaRPr lang="fr-CA" sz="14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CDAC6B88-9E84-C39D-77A6-EAC2D4C7EC75}"/>
              </a:ext>
            </a:extLst>
          </p:cNvPr>
          <p:cNvSpPr>
            <a:spLocks noGrp="1"/>
          </p:cNvSpPr>
          <p:nvPr>
            <p:ph type="sldNum" sz="quarter" idx="12"/>
          </p:nvPr>
        </p:nvSpPr>
        <p:spPr/>
        <p:txBody>
          <a:bodyPr/>
          <a:lstStyle/>
          <a:p>
            <a:fld id="{73B850FF-6169-4056-8077-06FFA93A5366}" type="slidenum">
              <a:rPr lang="en-US" smtClean="0"/>
              <a:pPr/>
              <a:t>25</a:t>
            </a:fld>
            <a:endParaRPr lang="en-US" dirty="0"/>
          </a:p>
        </p:txBody>
      </p:sp>
    </p:spTree>
    <p:extLst>
      <p:ext uri="{BB962C8B-B14F-4D97-AF65-F5344CB8AC3E}">
        <p14:creationId xmlns:p14="http://schemas.microsoft.com/office/powerpoint/2010/main" val="13283674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70AF36-72B5-686A-4188-101B1603BD9F}"/>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DF983601-89B6-4259-BAC9-6B7A19780689}"/>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a:t>
            </a:r>
            <a: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t>)</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3" name="Espace réservé du contenu 2">
            <a:extLst>
              <a:ext uri="{FF2B5EF4-FFF2-40B4-BE49-F238E27FC236}">
                <a16:creationId xmlns:a16="http://schemas.microsoft.com/office/drawing/2014/main" id="{553D83A1-0807-35D2-7E94-1DBC2643831D}"/>
              </a:ext>
            </a:extLst>
          </p:cNvPr>
          <p:cNvSpPr>
            <a:spLocks noGrp="1"/>
          </p:cNvSpPr>
          <p:nvPr>
            <p:ph idx="1"/>
          </p:nvPr>
        </p:nvSpPr>
        <p:spPr>
          <a:xfrm>
            <a:off x="1154954" y="2381534"/>
            <a:ext cx="8825659" cy="3638266"/>
          </a:xfrm>
        </p:spPr>
        <p:txBody>
          <a:bodyPr>
            <a:normAutofit fontScale="77500" lnSpcReduction="20000"/>
          </a:bodyPr>
          <a:lstStyle/>
          <a:p>
            <a:pPr marL="514350" indent="-514350">
              <a:buFont typeface="+mj-lt"/>
              <a:buAutoNum type="arabicPeriod" startAt="2"/>
            </a:pPr>
            <a:r>
              <a:rPr lang="fr-CA" dirty="0">
                <a:solidFill>
                  <a:srgbClr val="404040"/>
                </a:solidFill>
              </a:rPr>
              <a:t>SUITE DE LA PRÉSENTATION  DU PREMIER PROJET DE RÈGLEMENT NO. 591</a:t>
            </a:r>
            <a:r>
              <a:rPr lang="fr-CA" i="1" dirty="0">
                <a:solidFill>
                  <a:srgbClr val="404040"/>
                </a:solidFill>
              </a:rPr>
              <a:t>:</a:t>
            </a:r>
          </a:p>
          <a:p>
            <a:pPr marL="914400" lvl="1" indent="-514350">
              <a:buFont typeface="+mj-lt"/>
              <a:buAutoNum type="arabicPeriod"/>
            </a:pPr>
            <a:r>
              <a:rPr lang="fr-CA" sz="1200" b="1" dirty="0">
                <a:solidFill>
                  <a:srgbClr val="404040"/>
                </a:solidFill>
              </a:rPr>
              <a:t>SUITE DE L’ARTICLE 1 : </a:t>
            </a:r>
            <a:endParaRPr lang="fr-CA" sz="1200" dirty="0">
              <a:solidFill>
                <a:srgbClr val="404040"/>
              </a:solidFill>
            </a:endParaRPr>
          </a:p>
          <a:p>
            <a:pPr marL="1314450" lvl="2" indent="-514350" algn="just">
              <a:buFont typeface="+mj-lt"/>
              <a:buAutoNum type="arabicPeriod" startAt="6"/>
            </a:pPr>
            <a:r>
              <a:rPr lang="fr-CA" sz="1100" dirty="0">
                <a:solidFill>
                  <a:srgbClr val="404040"/>
                </a:solidFill>
              </a:rPr>
              <a:t>APERÇU DES MODIFICATIONS À L’ARTICLE 19.1, LES DISPOSITIONS GÉNÉRALES :</a:t>
            </a:r>
          </a:p>
          <a:p>
            <a:pPr algn="just"/>
            <a:r>
              <a:rPr lang="fr-CA" dirty="0"/>
              <a:t>	Il doit y avoir un bâtiment principal sur le même terrain;</a:t>
            </a:r>
          </a:p>
          <a:p>
            <a:pPr algn="just"/>
            <a:r>
              <a:rPr lang="fr-CA" dirty="0"/>
              <a:t> .	  Le revêtement extérieur de l'abri doit être fait en toile à auvent, toile de fibre de verre ou toile manufacturée à cette fin et </a:t>
            </a:r>
            <a:r>
              <a:rPr lang="fr-CA" dirty="0">
                <a:solidFill>
                  <a:srgbClr val="FF0000"/>
                </a:solidFill>
              </a:rPr>
              <a:t>maintenu en bon état</a:t>
            </a:r>
            <a:r>
              <a:rPr lang="fr-CA" dirty="0"/>
              <a:t>;</a:t>
            </a:r>
          </a:p>
          <a:p>
            <a:pPr algn="just"/>
            <a:r>
              <a:rPr lang="fr-CA" dirty="0"/>
              <a:t> .	  Cette toile doit être fixée à une structure démontable et bien ancrée au sol. </a:t>
            </a:r>
            <a:r>
              <a:rPr lang="fr-CA" dirty="0">
                <a:solidFill>
                  <a:srgbClr val="FF0000"/>
                </a:solidFill>
              </a:rPr>
              <a:t>La structure doit être maintenue en bonne condition</a:t>
            </a:r>
            <a:r>
              <a:rPr lang="fr-CA" dirty="0"/>
              <a:t>;</a:t>
            </a:r>
          </a:p>
          <a:p>
            <a:pPr algn="just"/>
            <a:r>
              <a:rPr lang="fr-CA" dirty="0"/>
              <a:t> .	  Cet abri doit être localisé dans l'allée de stationnement ou dans les cours latérales et leur prolongement dans la cour avant. </a:t>
            </a:r>
            <a:r>
              <a:rPr lang="fr-CA" dirty="0">
                <a:solidFill>
                  <a:srgbClr val="FF0000"/>
                </a:solidFill>
              </a:rPr>
              <a:t>Dans le cas de l’allée de stationnement, il peut être mené à un garage ou un abri d’auto permanent (« carport ») annexé au bâtiment principal, il peut être localisé dans la cour arrière;</a:t>
            </a:r>
          </a:p>
          <a:p>
            <a:pPr algn="just"/>
            <a:r>
              <a:rPr lang="fr-CA" dirty="0"/>
              <a:t> .	  La superficie maximale autorisée est de 50 mètres carrés (538 pieds carrés) par </a:t>
            </a:r>
            <a:r>
              <a:rPr lang="fr-CA" dirty="0">
                <a:solidFill>
                  <a:srgbClr val="FF0000"/>
                </a:solidFill>
              </a:rPr>
              <a:t>unité de logement;</a:t>
            </a:r>
          </a:p>
          <a:p>
            <a:pPr algn="just"/>
            <a:r>
              <a:rPr lang="fr-CA" dirty="0"/>
              <a:t> .	  La hauteur maximale autorisée est de </a:t>
            </a:r>
            <a:r>
              <a:rPr lang="fr-CA" dirty="0">
                <a:solidFill>
                  <a:srgbClr val="FF0000"/>
                </a:solidFill>
              </a:rPr>
              <a:t>3,0 mètres;</a:t>
            </a: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0CA860CF-F29F-BC19-72BB-24D0FC09A355}"/>
              </a:ext>
            </a:extLst>
          </p:cNvPr>
          <p:cNvSpPr>
            <a:spLocks noGrp="1"/>
          </p:cNvSpPr>
          <p:nvPr>
            <p:ph type="sldNum" sz="quarter" idx="12"/>
          </p:nvPr>
        </p:nvSpPr>
        <p:spPr/>
        <p:txBody>
          <a:bodyPr/>
          <a:lstStyle/>
          <a:p>
            <a:fld id="{73B850FF-6169-4056-8077-06FFA93A5366}" type="slidenum">
              <a:rPr lang="en-US" smtClean="0"/>
              <a:pPr/>
              <a:t>26</a:t>
            </a:fld>
            <a:endParaRPr lang="en-US" dirty="0"/>
          </a:p>
        </p:txBody>
      </p:sp>
    </p:spTree>
    <p:extLst>
      <p:ext uri="{BB962C8B-B14F-4D97-AF65-F5344CB8AC3E}">
        <p14:creationId xmlns:p14="http://schemas.microsoft.com/office/powerpoint/2010/main" val="15177520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C86328-5F59-1B3E-9EE0-263C392DC051}"/>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F9B32D13-C17A-67B1-8378-A10135A344C4}"/>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a:t>
            </a:r>
            <a: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t>)</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3" name="Espace réservé du contenu 2">
            <a:extLst>
              <a:ext uri="{FF2B5EF4-FFF2-40B4-BE49-F238E27FC236}">
                <a16:creationId xmlns:a16="http://schemas.microsoft.com/office/drawing/2014/main" id="{9038DABE-55B0-1DC1-FAFD-4D60BFA63322}"/>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startAt="2"/>
            </a:pPr>
            <a:r>
              <a:rPr lang="fr-CA" dirty="0">
                <a:solidFill>
                  <a:srgbClr val="404040"/>
                </a:solidFill>
              </a:rPr>
              <a:t>SUITE DE LA PRÉSENTATION  DU PREMIER PROJET DE RÈGLEMENT NO. 591</a:t>
            </a:r>
            <a:r>
              <a:rPr lang="fr-CA" i="1" dirty="0">
                <a:solidFill>
                  <a:srgbClr val="404040"/>
                </a:solidFill>
              </a:rPr>
              <a:t>:</a:t>
            </a:r>
          </a:p>
          <a:p>
            <a:pPr marL="914400" lvl="1" indent="-514350">
              <a:buFont typeface="+mj-lt"/>
              <a:buAutoNum type="arabicPeriod"/>
            </a:pPr>
            <a:r>
              <a:rPr lang="fr-CA" sz="1200" b="1" dirty="0">
                <a:solidFill>
                  <a:srgbClr val="404040"/>
                </a:solidFill>
              </a:rPr>
              <a:t>SUITE DE L’ARTICLE 1 : </a:t>
            </a:r>
            <a:endParaRPr lang="fr-CA" sz="1200" dirty="0">
              <a:solidFill>
                <a:srgbClr val="404040"/>
              </a:solidFill>
            </a:endParaRPr>
          </a:p>
          <a:p>
            <a:pPr marL="1314450" lvl="2" indent="-514350" algn="just">
              <a:buFont typeface="+mj-lt"/>
              <a:buAutoNum type="arabicPeriod" startAt="6"/>
            </a:pPr>
            <a:r>
              <a:rPr lang="fr-CA" sz="1100" dirty="0">
                <a:solidFill>
                  <a:srgbClr val="404040"/>
                </a:solidFill>
              </a:rPr>
              <a:t>APERÇU DES MODIFICATIONS À L’ARTICLE 19.1, LES DISPOSITIONS GÉNÉRALES :</a:t>
            </a:r>
          </a:p>
          <a:p>
            <a:pPr algn="just">
              <a:buNone/>
            </a:pPr>
            <a:r>
              <a:rPr lang="fr-CA" dirty="0"/>
              <a:t>	</a:t>
            </a:r>
            <a:r>
              <a:rPr lang="fr-CA" sz="1800" dirty="0">
                <a:effectLst/>
                <a:latin typeface="Arial" panose="020B0604020202020204" pitchFamily="34" charset="0"/>
                <a:ea typeface="Times New Roman" panose="02020603050405020304" pitchFamily="18" charset="0"/>
                <a:cs typeface="Times New Roman" panose="02020603050405020304" pitchFamily="18" charset="0"/>
              </a:rPr>
              <a:t>L'implantation de l'abri d'auto </a:t>
            </a:r>
            <a:r>
              <a:rPr lang="fr-CA" sz="18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temporaire hivernal</a:t>
            </a:r>
            <a:r>
              <a:rPr lang="fr-CA" sz="1800" dirty="0">
                <a:effectLst/>
                <a:latin typeface="Arial" panose="020B0604020202020204" pitchFamily="34" charset="0"/>
                <a:ea typeface="Times New Roman" panose="02020603050405020304" pitchFamily="18" charset="0"/>
                <a:cs typeface="Times New Roman" panose="02020603050405020304" pitchFamily="18" charset="0"/>
              </a:rPr>
              <a:t> doit respecter les distances minimales suivantes:</a:t>
            </a:r>
            <a:endParaRPr lang="fr-CA" sz="2000" dirty="0">
              <a:effectLst/>
              <a:latin typeface="Arial" panose="020B0604020202020204" pitchFamily="34" charset="0"/>
              <a:ea typeface="MS Mincho" panose="02020609040205080304" pitchFamily="49" charset="-128"/>
            </a:endParaRPr>
          </a:p>
          <a:p>
            <a:pPr algn="just">
              <a:buNone/>
            </a:pPr>
            <a:r>
              <a:rPr lang="fr-CA" sz="1800" dirty="0">
                <a:effectLst/>
                <a:latin typeface="Arial" panose="020B0604020202020204" pitchFamily="34" charset="0"/>
                <a:ea typeface="Times New Roman" panose="02020603050405020304" pitchFamily="18" charset="0"/>
                <a:cs typeface="Times New Roman" panose="02020603050405020304" pitchFamily="18" charset="0"/>
              </a:rPr>
              <a:t> .	1 mètre </a:t>
            </a:r>
            <a:r>
              <a:rPr lang="fr-CA" sz="18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de la bordure intérieure </a:t>
            </a:r>
            <a:r>
              <a:rPr lang="fr-CA" sz="1800" dirty="0">
                <a:effectLst/>
                <a:latin typeface="Arial" panose="020B0604020202020204" pitchFamily="34" charset="0"/>
                <a:ea typeface="Times New Roman" panose="02020603050405020304" pitchFamily="18" charset="0"/>
                <a:cs typeface="Times New Roman" panose="02020603050405020304" pitchFamily="18" charset="0"/>
              </a:rPr>
              <a:t>d'un trottoir</a:t>
            </a:r>
            <a:r>
              <a:rPr lang="fr-CA" sz="18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ou de la chaîne de rue (bordure étroite en béton)</a:t>
            </a:r>
            <a:r>
              <a:rPr lang="fr-CA" sz="1800" dirty="0">
                <a:effectLst/>
                <a:latin typeface="Arial" panose="020B0604020202020204" pitchFamily="34" charset="0"/>
                <a:ea typeface="Times New Roman" panose="02020603050405020304" pitchFamily="18" charset="0"/>
                <a:cs typeface="Times New Roman" panose="02020603050405020304" pitchFamily="18" charset="0"/>
              </a:rPr>
              <a:t>;</a:t>
            </a:r>
            <a:endParaRPr lang="fr-CA" sz="2000" dirty="0">
              <a:effectLst/>
              <a:latin typeface="Arial" panose="020B0604020202020204" pitchFamily="34" charset="0"/>
              <a:ea typeface="MS Mincho" panose="02020609040205080304" pitchFamily="49" charset="-128"/>
            </a:endParaRPr>
          </a:p>
          <a:p>
            <a:pPr algn="just">
              <a:buNone/>
            </a:pPr>
            <a:r>
              <a:rPr lang="fr-CA" sz="1800" dirty="0">
                <a:effectLst/>
                <a:latin typeface="Arial" panose="020B0604020202020204" pitchFamily="34" charset="0"/>
                <a:ea typeface="Times New Roman" panose="02020603050405020304" pitchFamily="18" charset="0"/>
                <a:cs typeface="Times New Roman" panose="02020603050405020304" pitchFamily="18" charset="0"/>
              </a:rPr>
              <a:t> .	2 mètres de l'emprise de rue lorsqu'il n'y a pas de trottoir </a:t>
            </a:r>
            <a:r>
              <a:rPr lang="fr-CA" sz="18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ni de chaîne de rue</a:t>
            </a:r>
            <a:r>
              <a:rPr lang="fr-CA" sz="1800" dirty="0">
                <a:effectLst/>
                <a:latin typeface="Arial" panose="020B0604020202020204" pitchFamily="34" charset="0"/>
                <a:ea typeface="Times New Roman" panose="02020603050405020304" pitchFamily="18" charset="0"/>
                <a:cs typeface="Times New Roman" panose="02020603050405020304" pitchFamily="18" charset="0"/>
              </a:rPr>
              <a:t>;</a:t>
            </a:r>
            <a:endParaRPr lang="fr-CA" sz="2000" dirty="0">
              <a:effectLst/>
              <a:latin typeface="Arial" panose="020B0604020202020204" pitchFamily="34" charset="0"/>
              <a:ea typeface="MS Mincho" panose="02020609040205080304" pitchFamily="49" charset="-128"/>
            </a:endParaRPr>
          </a:p>
          <a:p>
            <a:pPr algn="just">
              <a:buNone/>
            </a:pPr>
            <a:r>
              <a:rPr lang="fr-CA" sz="1800" dirty="0">
                <a:effectLst/>
                <a:latin typeface="Arial" panose="020B0604020202020204" pitchFamily="34" charset="0"/>
                <a:ea typeface="Times New Roman" panose="02020603050405020304" pitchFamily="18" charset="0"/>
                <a:cs typeface="Times New Roman" panose="02020603050405020304" pitchFamily="18" charset="0"/>
              </a:rPr>
              <a:t> .	1 mètre des lignes latérales et arrière du terrain.</a:t>
            </a:r>
            <a:endParaRPr lang="fr-CA" sz="2000" dirty="0">
              <a:effectLst/>
              <a:latin typeface="Arial" panose="020B0604020202020204" pitchFamily="34" charset="0"/>
              <a:ea typeface="MS Mincho" panose="02020609040205080304" pitchFamily="49" charset="-128"/>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435ACBAA-AAD5-A5AB-9CBC-8D50AB3F85A9}"/>
              </a:ext>
            </a:extLst>
          </p:cNvPr>
          <p:cNvSpPr>
            <a:spLocks noGrp="1"/>
          </p:cNvSpPr>
          <p:nvPr>
            <p:ph type="sldNum" sz="quarter" idx="12"/>
          </p:nvPr>
        </p:nvSpPr>
        <p:spPr/>
        <p:txBody>
          <a:bodyPr/>
          <a:lstStyle/>
          <a:p>
            <a:fld id="{73B850FF-6169-4056-8077-06FFA93A5366}" type="slidenum">
              <a:rPr lang="en-US" smtClean="0"/>
              <a:pPr/>
              <a:t>27</a:t>
            </a:fld>
            <a:endParaRPr lang="en-US" dirty="0"/>
          </a:p>
        </p:txBody>
      </p:sp>
    </p:spTree>
    <p:extLst>
      <p:ext uri="{BB962C8B-B14F-4D97-AF65-F5344CB8AC3E}">
        <p14:creationId xmlns:p14="http://schemas.microsoft.com/office/powerpoint/2010/main" val="22057455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6A2310-A9DF-9646-A004-DE6772964E24}"/>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1C76DCA3-9EFF-8EFC-6B71-5FF64321A9B9}"/>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a:t>
            </a:r>
            <a: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t>)</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3" name="Espace réservé du contenu 2">
            <a:extLst>
              <a:ext uri="{FF2B5EF4-FFF2-40B4-BE49-F238E27FC236}">
                <a16:creationId xmlns:a16="http://schemas.microsoft.com/office/drawing/2014/main" id="{CE1323B7-06E3-3897-CD4C-E14C8E947662}"/>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startAt="2"/>
            </a:pPr>
            <a:r>
              <a:rPr lang="fr-CA" dirty="0">
                <a:solidFill>
                  <a:srgbClr val="404040"/>
                </a:solidFill>
              </a:rPr>
              <a:t>SUITE DE LA PRÉSENTATION  DU PREMIER PROJET DE RÈGLEMENT NO. 591</a:t>
            </a:r>
            <a:r>
              <a:rPr lang="fr-CA" i="1" dirty="0">
                <a:solidFill>
                  <a:srgbClr val="404040"/>
                </a:solidFill>
              </a:rPr>
              <a:t>:</a:t>
            </a:r>
          </a:p>
          <a:p>
            <a:pPr marL="914400" lvl="1" indent="-514350">
              <a:buFont typeface="+mj-lt"/>
              <a:buAutoNum type="arabicPeriod"/>
            </a:pPr>
            <a:r>
              <a:rPr lang="fr-CA" sz="1200" b="1" dirty="0">
                <a:solidFill>
                  <a:srgbClr val="404040"/>
                </a:solidFill>
              </a:rPr>
              <a:t>SUITE DE L’ARTICLE 1 : </a:t>
            </a:r>
            <a:endParaRPr lang="fr-CA" sz="1200" dirty="0">
              <a:solidFill>
                <a:srgbClr val="404040"/>
              </a:solidFill>
            </a:endParaRPr>
          </a:p>
          <a:p>
            <a:pPr marL="1314450" lvl="2" indent="-514350" algn="just">
              <a:buFont typeface="+mj-lt"/>
              <a:buAutoNum type="arabicPeriod" startAt="6"/>
            </a:pPr>
            <a:r>
              <a:rPr lang="fr-CA" sz="1100" dirty="0">
                <a:solidFill>
                  <a:srgbClr val="404040"/>
                </a:solidFill>
              </a:rPr>
              <a:t>APERÇU DES MODIFICATIONS À L’ARTICLE 19.1, LES DISPOSITIONS GÉNÉRALES :</a:t>
            </a:r>
          </a:p>
          <a:p>
            <a:pPr algn="just"/>
            <a:r>
              <a:rPr lang="fr-CA" dirty="0"/>
              <a:t>	</a:t>
            </a:r>
            <a:r>
              <a:rPr lang="fr-CA" sz="1800" dirty="0">
                <a:effectLst/>
                <a:latin typeface="Arial" panose="020B0604020202020204" pitchFamily="34" charset="0"/>
                <a:ea typeface="Times New Roman" panose="02020603050405020304" pitchFamily="18" charset="0"/>
                <a:cs typeface="Times New Roman" panose="02020603050405020304" pitchFamily="18" charset="0"/>
              </a:rPr>
              <a:t>Tout abri d'auto temporaire </a:t>
            </a:r>
            <a:r>
              <a:rPr lang="fr-CA" sz="18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hivernal</a:t>
            </a:r>
            <a:r>
              <a:rPr lang="fr-CA" sz="1800" dirty="0">
                <a:effectLst/>
                <a:latin typeface="Arial" panose="020B0604020202020204" pitchFamily="34" charset="0"/>
                <a:ea typeface="Times New Roman" panose="02020603050405020304" pitchFamily="18" charset="0"/>
                <a:cs typeface="Times New Roman" panose="02020603050405020304" pitchFamily="18" charset="0"/>
              </a:rPr>
              <a:t> doit être une construction assez robuste pour ne pas se détériorer lors des intempéries. La structure doit être bien ancrée au sol et peut être faite de bois ou de métal.  Elle doit être recouverte d'une toile à auvent, en fibre de verre ou manufacturée à cette fin. </a:t>
            </a:r>
            <a:r>
              <a:rPr lang="fr-CA" sz="18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La toile et la structure doivent être maintenue en bonne condition et de façon sécuritaire. Enfin,</a:t>
            </a:r>
            <a:r>
              <a:rPr lang="fr-CA" sz="1800" dirty="0">
                <a:effectLst/>
                <a:latin typeface="Arial" panose="020B0604020202020204" pitchFamily="34" charset="0"/>
                <a:ea typeface="Times New Roman" panose="02020603050405020304" pitchFamily="18" charset="0"/>
                <a:cs typeface="Times New Roman" panose="02020603050405020304" pitchFamily="18" charset="0"/>
              </a:rPr>
              <a:t> la toile et la structure doivent être démontées en dehors de la période d'autorisation </a:t>
            </a:r>
            <a:r>
              <a:rPr lang="fr-CA" sz="18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à moins de spécifications différentes aux dispositions particulières.</a:t>
            </a:r>
            <a:endParaRPr lang="fr-CA" sz="2000" dirty="0">
              <a:effectLst/>
              <a:latin typeface="Arial" panose="020B0604020202020204" pitchFamily="34" charset="0"/>
              <a:ea typeface="MS Mincho" panose="02020609040205080304" pitchFamily="49" charset="-128"/>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920578B7-1BC5-177A-64A6-F8D621DE5C1D}"/>
              </a:ext>
            </a:extLst>
          </p:cNvPr>
          <p:cNvSpPr>
            <a:spLocks noGrp="1"/>
          </p:cNvSpPr>
          <p:nvPr>
            <p:ph type="sldNum" sz="quarter" idx="12"/>
          </p:nvPr>
        </p:nvSpPr>
        <p:spPr/>
        <p:txBody>
          <a:bodyPr/>
          <a:lstStyle/>
          <a:p>
            <a:fld id="{73B850FF-6169-4056-8077-06FFA93A5366}" type="slidenum">
              <a:rPr lang="en-US" smtClean="0"/>
              <a:pPr/>
              <a:t>28</a:t>
            </a:fld>
            <a:endParaRPr lang="en-US" dirty="0"/>
          </a:p>
        </p:txBody>
      </p:sp>
    </p:spTree>
    <p:extLst>
      <p:ext uri="{BB962C8B-B14F-4D97-AF65-F5344CB8AC3E}">
        <p14:creationId xmlns:p14="http://schemas.microsoft.com/office/powerpoint/2010/main" val="31121313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7AD081-3C16-7542-62C4-3C33DE93A71E}"/>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DD3F73B3-E382-83C1-E747-AA06592F5F7B}"/>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a:t>
            </a:r>
            <a: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t>)</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3" name="Espace réservé du contenu 2">
            <a:extLst>
              <a:ext uri="{FF2B5EF4-FFF2-40B4-BE49-F238E27FC236}">
                <a16:creationId xmlns:a16="http://schemas.microsoft.com/office/drawing/2014/main" id="{44111D1B-BF6F-4CFF-518B-9602C3892988}"/>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startAt="2"/>
            </a:pPr>
            <a:r>
              <a:rPr lang="fr-CA" dirty="0">
                <a:solidFill>
                  <a:srgbClr val="404040"/>
                </a:solidFill>
              </a:rPr>
              <a:t>SUITE DE LA PRÉSENTATION  DU PREMIER PROJET DE RÈGLEMENT NO. 591</a:t>
            </a:r>
            <a:r>
              <a:rPr lang="fr-CA" i="1" dirty="0">
                <a:solidFill>
                  <a:srgbClr val="404040"/>
                </a:solidFill>
              </a:rPr>
              <a:t>:</a:t>
            </a:r>
          </a:p>
          <a:p>
            <a:pPr marL="914400" lvl="1" indent="-514350">
              <a:buFont typeface="+mj-lt"/>
              <a:buAutoNum type="arabicPeriod"/>
            </a:pPr>
            <a:r>
              <a:rPr lang="fr-CA" sz="1200" b="1" dirty="0">
                <a:solidFill>
                  <a:srgbClr val="404040"/>
                </a:solidFill>
              </a:rPr>
              <a:t>SUITE DE L’ARTICLE 1 : </a:t>
            </a:r>
            <a:endParaRPr lang="fr-CA" sz="1200" dirty="0">
              <a:solidFill>
                <a:srgbClr val="404040"/>
              </a:solidFill>
            </a:endParaRPr>
          </a:p>
          <a:p>
            <a:pPr marL="1314450" lvl="2" indent="-514350" algn="just">
              <a:buFont typeface="+mj-lt"/>
              <a:buAutoNum type="arabicPeriod" startAt="7"/>
            </a:pPr>
            <a:r>
              <a:rPr lang="fr-CA" sz="1100" b="1" dirty="0">
                <a:solidFill>
                  <a:srgbClr val="404040"/>
                </a:solidFill>
              </a:rPr>
              <a:t>L’AJOUT DES DISPOSITIONS PARTICULIÈRES </a:t>
            </a:r>
            <a:r>
              <a:rPr lang="fr-CA" sz="1100" dirty="0">
                <a:solidFill>
                  <a:srgbClr val="404040"/>
                </a:solidFill>
              </a:rPr>
              <a:t>à l’article 19.1 ABRIS D’AUTO TEMPORAIRE HIVERNAL</a:t>
            </a:r>
          </a:p>
          <a:p>
            <a:pPr marL="1771650" lvl="3" indent="-514350" algn="just">
              <a:buFont typeface="+mj-lt"/>
              <a:buAutoNum type="arabicPeriod"/>
            </a:pPr>
            <a:r>
              <a:rPr lang="fr-CA" sz="1100" dirty="0">
                <a:solidFill>
                  <a:srgbClr val="404040"/>
                </a:solidFill>
              </a:rPr>
              <a:t>CRÉATION DE CETTE SECTION PARTICULIÈRE POUR ADAPTER L’IMPLANTATION DES ABRIS D’AUTO SELON LES DIFFÉRENTS SECTEURS DU TERRITOIRE : </a:t>
            </a:r>
          </a:p>
          <a:p>
            <a:pPr marL="2228850" lvl="4" indent="-514350" algn="just">
              <a:buFont typeface="+mj-lt"/>
              <a:buAutoNum type="arabicPeriod"/>
            </a:pPr>
            <a:r>
              <a:rPr lang="fr-CA" sz="1100" dirty="0">
                <a:solidFill>
                  <a:srgbClr val="404040"/>
                </a:solidFill>
              </a:rPr>
              <a:t>- ZONES URBAINES ET LES ILÔTS DÉSTRUCTURÉS À DES FINS RÉSIDENTIELLES;</a:t>
            </a:r>
          </a:p>
          <a:p>
            <a:pPr marL="2228850" lvl="4" indent="-514350" algn="just">
              <a:buFont typeface="+mj-lt"/>
              <a:buAutoNum type="arabicPeriod"/>
            </a:pPr>
            <a:r>
              <a:rPr lang="fr-CA" sz="1100" dirty="0">
                <a:solidFill>
                  <a:srgbClr val="404040"/>
                </a:solidFill>
              </a:rPr>
              <a:t>- SECTEURS DE VILLÉGIATURE (ZONES RÉCRÉATIVES);</a:t>
            </a:r>
          </a:p>
          <a:p>
            <a:pPr marL="2228850" lvl="4" indent="-514350" algn="just">
              <a:buFont typeface="+mj-lt"/>
              <a:buAutoNum type="arabicPeriod"/>
            </a:pPr>
            <a:r>
              <a:rPr lang="fr-CA" sz="1100" dirty="0">
                <a:solidFill>
                  <a:srgbClr val="404040"/>
                </a:solidFill>
              </a:rPr>
              <a:t>- ZONES AGRICOLES, AGROFORESTIÈRES </a:t>
            </a:r>
            <a:r>
              <a:rPr lang="fr-CA" sz="1100">
                <a:solidFill>
                  <a:srgbClr val="404040"/>
                </a:solidFill>
              </a:rPr>
              <a:t>ET AGRO-RÉCRÉATIVES</a:t>
            </a:r>
            <a:r>
              <a:rPr lang="fr-CA" sz="1100" dirty="0">
                <a:solidFill>
                  <a:srgbClr val="404040"/>
                </a:solidFill>
              </a:rPr>
              <a:t>;</a:t>
            </a:r>
          </a:p>
          <a:p>
            <a:pPr marL="2228850" lvl="4" indent="-514350" algn="just">
              <a:buFont typeface="+mj-lt"/>
              <a:buAutoNum type="arabicPeriod"/>
            </a:pPr>
            <a:r>
              <a:rPr lang="fr-CA" sz="1100" dirty="0">
                <a:solidFill>
                  <a:srgbClr val="404040"/>
                </a:solidFill>
              </a:rPr>
              <a:t>- ZONES FORESTIÈRES.</a:t>
            </a:r>
          </a:p>
          <a:p>
            <a:pPr marL="1771650" lvl="3" indent="-514350" algn="just">
              <a:buFont typeface="+mj-lt"/>
              <a:buAutoNum type="arabicPeriod"/>
            </a:pPr>
            <a:r>
              <a:rPr lang="fr-CA" sz="1100" dirty="0">
                <a:solidFill>
                  <a:srgbClr val="404040"/>
                </a:solidFill>
              </a:rPr>
              <a:t>DÉPLACEMENT ET PROLONGEMENT DE LA PÉRIODE D’UTILISATION DANS LA SECTION PARTICULIÈRE : ENTRE LE 1</a:t>
            </a:r>
            <a:r>
              <a:rPr lang="fr-CA" sz="1100" baseline="30000" dirty="0">
                <a:solidFill>
                  <a:srgbClr val="404040"/>
                </a:solidFill>
              </a:rPr>
              <a:t>ER</a:t>
            </a:r>
            <a:r>
              <a:rPr lang="fr-CA" sz="1100" dirty="0">
                <a:solidFill>
                  <a:srgbClr val="404040"/>
                </a:solidFill>
              </a:rPr>
              <a:t> OCTOBRE D’UNE ANNÉE AU </a:t>
            </a:r>
            <a:r>
              <a:rPr lang="fr-CA" sz="1100" dirty="0">
                <a:solidFill>
                  <a:srgbClr val="FF0000"/>
                </a:solidFill>
              </a:rPr>
              <a:t>15 MAI </a:t>
            </a:r>
            <a:r>
              <a:rPr lang="fr-CA" sz="1100" dirty="0">
                <a:solidFill>
                  <a:srgbClr val="404040"/>
                </a:solidFill>
              </a:rPr>
              <a:t>DE L’ANNÉE SUIVANTE.</a:t>
            </a:r>
          </a:p>
          <a:p>
            <a:pPr marL="1771650" lvl="3" indent="-514350" algn="just">
              <a:buFont typeface="+mj-lt"/>
              <a:buAutoNum type="arabicPeriod"/>
            </a:pPr>
            <a:endParaRPr lang="fr-CA" sz="1100" dirty="0">
              <a:solidFill>
                <a:srgbClr val="404040"/>
              </a:solidFill>
            </a:endParaRPr>
          </a:p>
          <a:p>
            <a:pPr marL="1314450" lvl="2" indent="-514350">
              <a:buFont typeface="+mj-lt"/>
              <a:buAutoNum type="arabicPeriod" startAt="7"/>
            </a:pPr>
            <a:endParaRPr lang="fr-CA" sz="1000" dirty="0">
              <a:solidFill>
                <a:srgbClr val="404040"/>
              </a:solidFill>
            </a:endParaRPr>
          </a:p>
          <a:p>
            <a:pPr marL="1314450" lvl="2" indent="-514350">
              <a:buFont typeface="+mj-lt"/>
              <a:buAutoNum type="arabicPeriod" startAt="7"/>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F7170B06-3047-8802-F85D-BA930B0FAC94}"/>
              </a:ext>
            </a:extLst>
          </p:cNvPr>
          <p:cNvSpPr>
            <a:spLocks noGrp="1"/>
          </p:cNvSpPr>
          <p:nvPr>
            <p:ph type="sldNum" sz="quarter" idx="12"/>
          </p:nvPr>
        </p:nvSpPr>
        <p:spPr/>
        <p:txBody>
          <a:bodyPr/>
          <a:lstStyle/>
          <a:p>
            <a:fld id="{73B850FF-6169-4056-8077-06FFA93A5366}" type="slidenum">
              <a:rPr lang="en-US" smtClean="0"/>
              <a:pPr/>
              <a:t>29</a:t>
            </a:fld>
            <a:endParaRPr lang="en-US" dirty="0"/>
          </a:p>
        </p:txBody>
      </p:sp>
    </p:spTree>
    <p:extLst>
      <p:ext uri="{BB962C8B-B14F-4D97-AF65-F5344CB8AC3E}">
        <p14:creationId xmlns:p14="http://schemas.microsoft.com/office/powerpoint/2010/main" val="23226325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FE813F-E377-E184-A2AB-4C26744CC287}"/>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82EA9790-59E4-8D95-0E38-81EE123D8F77}"/>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a:t>
            </a:r>
            <a: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t>)</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3" name="Espace réservé du contenu 2">
            <a:extLst>
              <a:ext uri="{FF2B5EF4-FFF2-40B4-BE49-F238E27FC236}">
                <a16:creationId xmlns:a16="http://schemas.microsoft.com/office/drawing/2014/main" id="{D35D2911-B6E5-2669-C1CE-CC8D95652C79}"/>
              </a:ext>
            </a:extLst>
          </p:cNvPr>
          <p:cNvSpPr>
            <a:spLocks noGrp="1"/>
          </p:cNvSpPr>
          <p:nvPr>
            <p:ph idx="1"/>
          </p:nvPr>
        </p:nvSpPr>
        <p:spPr>
          <a:xfrm>
            <a:off x="1154954" y="2381534"/>
            <a:ext cx="8825659" cy="3638266"/>
          </a:xfrm>
        </p:spPr>
        <p:txBody>
          <a:bodyPr>
            <a:normAutofit fontScale="92500" lnSpcReduction="20000"/>
          </a:bodyPr>
          <a:lstStyle/>
          <a:p>
            <a:pPr marL="514350" indent="-514350">
              <a:buFont typeface="+mj-lt"/>
              <a:buAutoNum type="arabicPeriod" startAt="2"/>
            </a:pPr>
            <a:r>
              <a:rPr lang="fr-CA" dirty="0">
                <a:solidFill>
                  <a:srgbClr val="404040"/>
                </a:solidFill>
              </a:rPr>
              <a:t>SUITE DE LA PRÉSENTATION  DU PREMIER PROJET DE RÈGLEMENT NO. 591</a:t>
            </a:r>
            <a:r>
              <a:rPr lang="fr-CA" i="1" dirty="0">
                <a:solidFill>
                  <a:srgbClr val="404040"/>
                </a:solidFill>
              </a:rPr>
              <a:t>:</a:t>
            </a:r>
          </a:p>
          <a:p>
            <a:pPr marL="914400" lvl="1" indent="-514350">
              <a:buFont typeface="+mj-lt"/>
              <a:buAutoNum type="arabicPeriod"/>
            </a:pPr>
            <a:r>
              <a:rPr lang="fr-CA" sz="1200" b="1" dirty="0">
                <a:solidFill>
                  <a:srgbClr val="404040"/>
                </a:solidFill>
              </a:rPr>
              <a:t>SUITE DE L’ARTICLE 1 : </a:t>
            </a:r>
            <a:endParaRPr lang="fr-CA" sz="1200" dirty="0">
              <a:solidFill>
                <a:srgbClr val="404040"/>
              </a:solidFill>
            </a:endParaRPr>
          </a:p>
          <a:p>
            <a:pPr marL="1314450" lvl="2" indent="-514350" algn="just">
              <a:buFont typeface="+mj-lt"/>
              <a:buAutoNum type="arabicPeriod" startAt="7"/>
            </a:pPr>
            <a:r>
              <a:rPr lang="fr-CA" sz="1100" b="1" dirty="0">
                <a:solidFill>
                  <a:srgbClr val="404040"/>
                </a:solidFill>
              </a:rPr>
              <a:t>L’AJOUT DES DISPOSITIONS PARTICULIÈRES </a:t>
            </a:r>
            <a:r>
              <a:rPr lang="fr-CA" sz="1100" dirty="0">
                <a:solidFill>
                  <a:srgbClr val="404040"/>
                </a:solidFill>
              </a:rPr>
              <a:t>à l’article 19.1 ABRIS D’AUTO TEMPORAIRE HIVERNAL</a:t>
            </a:r>
          </a:p>
          <a:p>
            <a:pPr marL="342900" lvl="0" indent="-342900" algn="just">
              <a:buFont typeface="+mj-lt"/>
              <a:buAutoNum type="alphaUcParenR"/>
            </a:pP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Les zones urbaines et les îlots déstructurés (à des fins résidentielles)  (Voir la liste des zones visées à la fin du point A)</a:t>
            </a:r>
            <a:endParaRPr lang="fr-CA" sz="1200" dirty="0">
              <a:effectLst/>
              <a:latin typeface="Arial" panose="020B0604020202020204" pitchFamily="34" charset="0"/>
              <a:ea typeface="MS Mincho" panose="02020609040205080304" pitchFamily="49" charset="-128"/>
            </a:endParaRPr>
          </a:p>
          <a:p>
            <a:pPr marL="228600" algn="just">
              <a:buNone/>
            </a:pP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fr-CA" sz="1200" dirty="0">
                <a:effectLst/>
                <a:latin typeface="Arial" panose="020B0604020202020204" pitchFamily="34" charset="0"/>
                <a:ea typeface="Times New Roman" panose="02020603050405020304" pitchFamily="18" charset="0"/>
                <a:cs typeface="Times New Roman" panose="02020603050405020304" pitchFamily="18" charset="0"/>
              </a:rPr>
              <a:t>La période d’implantation : entre le 1</a:t>
            </a:r>
            <a:r>
              <a:rPr lang="fr-CA" sz="1200" baseline="30000" dirty="0">
                <a:effectLst/>
                <a:latin typeface="Arial" panose="020B0604020202020204" pitchFamily="34" charset="0"/>
                <a:ea typeface="Times New Roman" panose="02020603050405020304" pitchFamily="18" charset="0"/>
                <a:cs typeface="Times New Roman" panose="02020603050405020304" pitchFamily="18" charset="0"/>
              </a:rPr>
              <a:t>er</a:t>
            </a:r>
            <a:r>
              <a:rPr lang="fr-CA" sz="1200" dirty="0">
                <a:effectLst/>
                <a:latin typeface="Arial" panose="020B0604020202020204" pitchFamily="34" charset="0"/>
                <a:ea typeface="Times New Roman" panose="02020603050405020304" pitchFamily="18" charset="0"/>
                <a:cs typeface="Times New Roman" panose="02020603050405020304" pitchFamily="18" charset="0"/>
              </a:rPr>
              <a:t> octobre</a:t>
            </a:r>
            <a:r>
              <a:rPr lang="fr-CA" sz="1200" dirty="0">
                <a:solidFill>
                  <a:srgbClr val="7030A0"/>
                </a:solidFill>
                <a:effectLst/>
                <a:latin typeface="Arial" panose="020B0604020202020204" pitchFamily="34" charset="0"/>
                <a:ea typeface="Times New Roman" panose="02020603050405020304" pitchFamily="18" charset="0"/>
                <a:cs typeface="Times New Roman" panose="02020603050405020304" pitchFamily="18" charset="0"/>
              </a:rPr>
              <a:t> </a:t>
            </a:r>
            <a:r>
              <a:rPr lang="fr-CA" sz="1200" dirty="0">
                <a:effectLst/>
                <a:latin typeface="Arial" panose="020B0604020202020204" pitchFamily="34" charset="0"/>
                <a:ea typeface="Times New Roman" panose="02020603050405020304" pitchFamily="18" charset="0"/>
                <a:cs typeface="Times New Roman" panose="02020603050405020304" pitchFamily="18" charset="0"/>
              </a:rPr>
              <a:t>d’une année et le </a:t>
            </a: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15 mai </a:t>
            </a:r>
            <a:r>
              <a:rPr lang="fr-CA" sz="1200" dirty="0">
                <a:effectLst/>
                <a:latin typeface="Arial" panose="020B0604020202020204" pitchFamily="34" charset="0"/>
                <a:ea typeface="Times New Roman" panose="02020603050405020304" pitchFamily="18" charset="0"/>
                <a:cs typeface="Times New Roman" panose="02020603050405020304" pitchFamily="18" charset="0"/>
              </a:rPr>
              <a:t>de l’année suivante, il est permis d’installer un abri d’auto temporaire </a:t>
            </a: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hivernal</a:t>
            </a:r>
            <a:r>
              <a:rPr lang="fr-CA" sz="1200" dirty="0">
                <a:effectLst/>
                <a:latin typeface="Arial" panose="020B0604020202020204" pitchFamily="34" charset="0"/>
                <a:ea typeface="Times New Roman" panose="02020603050405020304" pitchFamily="18" charset="0"/>
                <a:cs typeface="Times New Roman" panose="02020603050405020304" pitchFamily="18" charset="0"/>
              </a:rPr>
              <a:t>, </a:t>
            </a: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selon les spécifications du présent article aux dispositions générales</a:t>
            </a:r>
            <a:r>
              <a:rPr lang="fr-CA" sz="1200" dirty="0">
                <a:effectLst/>
                <a:latin typeface="Arial" panose="020B0604020202020204" pitchFamily="34" charset="0"/>
                <a:ea typeface="Times New Roman" panose="02020603050405020304" pitchFamily="18" charset="0"/>
                <a:cs typeface="Times New Roman" panose="02020603050405020304" pitchFamily="18" charset="0"/>
              </a:rPr>
              <a:t>; </a:t>
            </a:r>
            <a:endParaRPr lang="fr-CA" sz="1200" dirty="0">
              <a:effectLst/>
              <a:latin typeface="Arial" panose="020B0604020202020204" pitchFamily="34" charset="0"/>
              <a:ea typeface="Times New Roman" panose="02020603050405020304" pitchFamily="18" charset="0"/>
            </a:endParaRPr>
          </a:p>
          <a:p>
            <a:pPr marL="900430" algn="just">
              <a:buNone/>
              <a:tabLst>
                <a:tab pos="-914400" algn="l"/>
              </a:tabLst>
            </a:pPr>
            <a:r>
              <a:rPr lang="fr-CA" sz="1200" dirty="0">
                <a:effectLst/>
                <a:latin typeface="Arial" panose="020B0604020202020204" pitchFamily="34" charset="0"/>
                <a:ea typeface="Times New Roman" panose="02020603050405020304" pitchFamily="18" charset="0"/>
                <a:cs typeface="Times New Roman" panose="02020603050405020304" pitchFamily="18" charset="0"/>
              </a:rPr>
              <a:t> </a:t>
            </a: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En dehors de la période d’implantation équivalant à la période d’utilisation :</a:t>
            </a:r>
            <a:endParaRPr lang="fr-CA" sz="1200" dirty="0">
              <a:effectLst/>
              <a:latin typeface="Arial" panose="020B0604020202020204" pitchFamily="34" charset="0"/>
              <a:ea typeface="Times New Roman" panose="02020603050405020304" pitchFamily="18" charset="0"/>
            </a:endParaRPr>
          </a:p>
          <a:p>
            <a:pPr marL="1143000" lvl="2" indent="-228600" algn="just">
              <a:buFont typeface="Wingdings" panose="05000000000000000000" pitchFamily="2" charset="2"/>
              <a:buChar char=""/>
              <a:tabLst>
                <a:tab pos="-914400" algn="l"/>
              </a:tabLst>
            </a:pP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La toile ne peut être conservée sur la structure et doit être complétement retirée;</a:t>
            </a:r>
            <a:endParaRPr lang="fr-CA" sz="1200" dirty="0">
              <a:effectLst/>
              <a:latin typeface="Arial" panose="020B0604020202020204" pitchFamily="34" charset="0"/>
              <a:ea typeface="MS Mincho" panose="02020609040205080304" pitchFamily="49" charset="-128"/>
            </a:endParaRPr>
          </a:p>
          <a:p>
            <a:pPr marL="1143000" lvl="2" indent="-228600" algn="just">
              <a:buFont typeface="Wingdings" panose="05000000000000000000" pitchFamily="2" charset="2"/>
              <a:buChar char=""/>
              <a:tabLst>
                <a:tab pos="-914400" algn="l"/>
              </a:tabLst>
            </a:pP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La structure peut être conservée montée. Elle doit être complète, en bonne condition et être bien ancrée au sol. La structure conservée montée doit être localisée dans la cour arrière du bâtiment principal (ne peut être dans les cours avant et latérales du bâtiment principal).</a:t>
            </a:r>
            <a:endParaRPr lang="fr-CA" sz="1200" dirty="0">
              <a:effectLst/>
              <a:latin typeface="Arial" panose="020B0604020202020204" pitchFamily="34" charset="0"/>
              <a:ea typeface="MS Mincho" panose="02020609040205080304" pitchFamily="49" charset="-128"/>
            </a:endParaRPr>
          </a:p>
          <a:p>
            <a:pPr marL="228600" algn="just">
              <a:buNone/>
            </a:pP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Liste des zones classées urbaines et îlots déstructurés (à des fins résidentielles) accueillant ou pouvant accueillir des habitations amenant l’utilisation d’abri d’auto temporaire hivernal :</a:t>
            </a:r>
            <a:endParaRPr lang="fr-CA" sz="1200" dirty="0">
              <a:effectLst/>
              <a:latin typeface="Arial" panose="020B0604020202020204" pitchFamily="34" charset="0"/>
              <a:ea typeface="MS Mincho" panose="02020609040205080304" pitchFamily="49" charset="-128"/>
            </a:endParaRPr>
          </a:p>
          <a:p>
            <a:pPr marL="228600" algn="just">
              <a:buNone/>
            </a:pP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136, 137, 138, 139, 140, 141, 142, 143, 201, 202, 203, 204, 205, 206, 207, 209, 210, 211, 212, 213, 214, 215, 216 (zone publique : habitations présentes et permises), 218, 218-1, 219, 220, 301, 302, 303, 304, 305, 306, 307, 308, 309, 310, 311, 313, 314, 315, 316,317, 318, 319, 320, 322, 323-1, 324, 325, 326, 327, 328, 329, 330, 331, 332, 333, 336, 336-1, 338, 338-1, 340, 341, 342, 343, 344, 345, 346, 349, 401, 402, 403, 405, 409, 410 et 412</a:t>
            </a: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fr-CA" sz="1200" dirty="0">
              <a:effectLst/>
              <a:latin typeface="Arial" panose="020B0604020202020204" pitchFamily="34" charset="0"/>
              <a:ea typeface="MS Mincho" panose="02020609040205080304" pitchFamily="49" charset="-128"/>
            </a:endParaRPr>
          </a:p>
          <a:p>
            <a:pPr marL="1771650" lvl="3" indent="-514350" algn="just">
              <a:buFont typeface="+mj-lt"/>
              <a:buAutoNum type="arabicPeriod" startAt="3"/>
            </a:pPr>
            <a:endParaRPr lang="fr-CA" sz="1100" dirty="0">
              <a:solidFill>
                <a:srgbClr val="404040"/>
              </a:solidFill>
            </a:endParaRPr>
          </a:p>
          <a:p>
            <a:pPr marL="1771650" lvl="3" indent="-514350" algn="just">
              <a:buFont typeface="+mj-lt"/>
              <a:buAutoNum type="arabicPeriod" startAt="3"/>
            </a:pPr>
            <a:endParaRPr lang="fr-CA" sz="1100" dirty="0">
              <a:solidFill>
                <a:srgbClr val="404040"/>
              </a:solidFill>
            </a:endParaRPr>
          </a:p>
          <a:p>
            <a:pPr marL="1314450" lvl="2" indent="-514350">
              <a:buFont typeface="+mj-lt"/>
              <a:buAutoNum type="arabicPeriod" startAt="7"/>
            </a:pPr>
            <a:endParaRPr lang="fr-CA" sz="1000" dirty="0">
              <a:solidFill>
                <a:srgbClr val="404040"/>
              </a:solidFill>
            </a:endParaRPr>
          </a:p>
          <a:p>
            <a:pPr marL="1314450" lvl="2" indent="-514350">
              <a:buFont typeface="+mj-lt"/>
              <a:buAutoNum type="arabicPeriod" startAt="7"/>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E109ADC2-BFD3-F347-D83A-66B6EBDF27E0}"/>
              </a:ext>
            </a:extLst>
          </p:cNvPr>
          <p:cNvSpPr>
            <a:spLocks noGrp="1"/>
          </p:cNvSpPr>
          <p:nvPr>
            <p:ph type="sldNum" sz="quarter" idx="12"/>
          </p:nvPr>
        </p:nvSpPr>
        <p:spPr/>
        <p:txBody>
          <a:bodyPr/>
          <a:lstStyle/>
          <a:p>
            <a:fld id="{73B850FF-6169-4056-8077-06FFA93A5366}" type="slidenum">
              <a:rPr lang="en-US" smtClean="0"/>
              <a:pPr/>
              <a:t>30</a:t>
            </a:fld>
            <a:endParaRPr lang="en-US" dirty="0"/>
          </a:p>
        </p:txBody>
      </p:sp>
    </p:spTree>
    <p:extLst>
      <p:ext uri="{BB962C8B-B14F-4D97-AF65-F5344CB8AC3E}">
        <p14:creationId xmlns:p14="http://schemas.microsoft.com/office/powerpoint/2010/main" val="25365865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D2CA6-A627-2FEB-9030-411FA11A9DB1}"/>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EF4BDBFD-8E89-6D88-A12C-6F541CF44A2E}"/>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a:t>
            </a:r>
            <a: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t>)</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3" name="Espace réservé du contenu 2">
            <a:extLst>
              <a:ext uri="{FF2B5EF4-FFF2-40B4-BE49-F238E27FC236}">
                <a16:creationId xmlns:a16="http://schemas.microsoft.com/office/drawing/2014/main" id="{1F54E7B5-9630-9376-CB98-2690F6CE6B46}"/>
              </a:ext>
            </a:extLst>
          </p:cNvPr>
          <p:cNvSpPr>
            <a:spLocks noGrp="1"/>
          </p:cNvSpPr>
          <p:nvPr>
            <p:ph idx="1"/>
          </p:nvPr>
        </p:nvSpPr>
        <p:spPr>
          <a:xfrm>
            <a:off x="1154954" y="2381534"/>
            <a:ext cx="8825659" cy="3638266"/>
          </a:xfrm>
        </p:spPr>
        <p:txBody>
          <a:bodyPr>
            <a:normAutofit lnSpcReduction="10000"/>
          </a:bodyPr>
          <a:lstStyle/>
          <a:p>
            <a:pPr marL="514350" indent="-514350">
              <a:buFont typeface="+mj-lt"/>
              <a:buAutoNum type="arabicPeriod" startAt="2"/>
            </a:pPr>
            <a:r>
              <a:rPr lang="fr-CA" dirty="0">
                <a:solidFill>
                  <a:srgbClr val="404040"/>
                </a:solidFill>
              </a:rPr>
              <a:t>SUITE DE LA PRÉSENTATION  DU PREMIER PROJET DE RÈGLEMENT NO. 591</a:t>
            </a:r>
            <a:r>
              <a:rPr lang="fr-CA" i="1" dirty="0">
                <a:solidFill>
                  <a:srgbClr val="404040"/>
                </a:solidFill>
              </a:rPr>
              <a:t>:</a:t>
            </a:r>
          </a:p>
          <a:p>
            <a:pPr marL="914400" lvl="1" indent="-514350">
              <a:buFont typeface="+mj-lt"/>
              <a:buAutoNum type="arabicPeriod"/>
            </a:pPr>
            <a:r>
              <a:rPr lang="fr-CA" sz="1200" b="1" dirty="0">
                <a:solidFill>
                  <a:srgbClr val="404040"/>
                </a:solidFill>
              </a:rPr>
              <a:t>SUITE DE L’ARTICLE 1 : </a:t>
            </a:r>
            <a:endParaRPr lang="fr-CA" sz="1200" dirty="0">
              <a:solidFill>
                <a:srgbClr val="404040"/>
              </a:solidFill>
            </a:endParaRPr>
          </a:p>
          <a:p>
            <a:pPr marL="1314450" lvl="2" indent="-514350" algn="just">
              <a:buFont typeface="+mj-lt"/>
              <a:buAutoNum type="arabicPeriod" startAt="7"/>
            </a:pPr>
            <a:r>
              <a:rPr lang="fr-CA" sz="1100" b="1" dirty="0">
                <a:solidFill>
                  <a:srgbClr val="404040"/>
                </a:solidFill>
              </a:rPr>
              <a:t>L’AJOUT DES DISPOSITIONS PARTICULIÈRES </a:t>
            </a:r>
            <a:r>
              <a:rPr lang="fr-CA" sz="1100" dirty="0">
                <a:solidFill>
                  <a:srgbClr val="404040"/>
                </a:solidFill>
              </a:rPr>
              <a:t>à l’article 19.1 ABRIS D’AUTO TEMPORAIRE HIVERNAL</a:t>
            </a:r>
          </a:p>
          <a:p>
            <a:pPr marL="228600" algn="just">
              <a:buNone/>
            </a:pP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B)  Les secteurs de villégiature (les zones récréatives) : (Voir la liste des zones visées à la fin du point B)</a:t>
            </a:r>
            <a:endParaRPr lang="fr-CA" sz="1200" dirty="0">
              <a:effectLst/>
              <a:latin typeface="Arial" panose="020B0604020202020204" pitchFamily="34" charset="0"/>
              <a:ea typeface="MS Mincho" panose="02020609040205080304" pitchFamily="49" charset="-128"/>
            </a:endParaRPr>
          </a:p>
          <a:p>
            <a:pPr marL="228600" algn="just">
              <a:buNone/>
            </a:pP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fr-CA" sz="1100" dirty="0">
                <a:effectLst/>
                <a:latin typeface="Arial" panose="020B0604020202020204" pitchFamily="34" charset="0"/>
                <a:ea typeface="Times New Roman" panose="02020603050405020304" pitchFamily="18" charset="0"/>
                <a:cs typeface="Times New Roman" panose="02020603050405020304" pitchFamily="18" charset="0"/>
              </a:rPr>
              <a:t>La période d’implantation : entre le 1</a:t>
            </a:r>
            <a:r>
              <a:rPr lang="fr-CA" sz="1100" baseline="30000" dirty="0">
                <a:effectLst/>
                <a:latin typeface="Arial" panose="020B0604020202020204" pitchFamily="34" charset="0"/>
                <a:ea typeface="Times New Roman" panose="02020603050405020304" pitchFamily="18" charset="0"/>
                <a:cs typeface="Times New Roman" panose="02020603050405020304" pitchFamily="18" charset="0"/>
              </a:rPr>
              <a:t>er</a:t>
            </a:r>
            <a:r>
              <a:rPr lang="fr-CA" sz="1100" dirty="0">
                <a:effectLst/>
                <a:latin typeface="Arial" panose="020B0604020202020204" pitchFamily="34" charset="0"/>
                <a:ea typeface="Times New Roman" panose="02020603050405020304" pitchFamily="18" charset="0"/>
                <a:cs typeface="Times New Roman" panose="02020603050405020304" pitchFamily="18" charset="0"/>
              </a:rPr>
              <a:t> octobre</a:t>
            </a:r>
            <a:r>
              <a:rPr lang="fr-CA" sz="1100" dirty="0">
                <a:solidFill>
                  <a:srgbClr val="7030A0"/>
                </a:solidFill>
                <a:effectLst/>
                <a:latin typeface="Arial" panose="020B0604020202020204" pitchFamily="34" charset="0"/>
                <a:ea typeface="Times New Roman" panose="02020603050405020304" pitchFamily="18" charset="0"/>
                <a:cs typeface="Times New Roman" panose="02020603050405020304" pitchFamily="18" charset="0"/>
              </a:rPr>
              <a:t> </a:t>
            </a:r>
            <a:r>
              <a:rPr lang="fr-CA" sz="1100" dirty="0">
                <a:effectLst/>
                <a:latin typeface="Arial" panose="020B0604020202020204" pitchFamily="34" charset="0"/>
                <a:ea typeface="Times New Roman" panose="02020603050405020304" pitchFamily="18" charset="0"/>
                <a:cs typeface="Times New Roman" panose="02020603050405020304" pitchFamily="18" charset="0"/>
              </a:rPr>
              <a:t>d’une année et le </a:t>
            </a: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15 mai </a:t>
            </a:r>
            <a:r>
              <a:rPr lang="fr-CA" sz="1100" dirty="0">
                <a:effectLst/>
                <a:latin typeface="Arial" panose="020B0604020202020204" pitchFamily="34" charset="0"/>
                <a:ea typeface="Times New Roman" panose="02020603050405020304" pitchFamily="18" charset="0"/>
                <a:cs typeface="Times New Roman" panose="02020603050405020304" pitchFamily="18" charset="0"/>
              </a:rPr>
              <a:t>de l’année suivante, il est permis d’installer un abri d’auto temporaire </a:t>
            </a: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hivernal</a:t>
            </a:r>
            <a:r>
              <a:rPr lang="fr-CA" sz="1100" dirty="0">
                <a:effectLst/>
                <a:latin typeface="Arial" panose="020B0604020202020204" pitchFamily="34" charset="0"/>
                <a:ea typeface="Times New Roman" panose="02020603050405020304" pitchFamily="18" charset="0"/>
                <a:cs typeface="Times New Roman" panose="02020603050405020304" pitchFamily="18" charset="0"/>
              </a:rPr>
              <a:t>, </a:t>
            </a: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selon les spécifications du présent article aux dispositions générales</a:t>
            </a:r>
            <a:r>
              <a:rPr lang="fr-CA" sz="1100" dirty="0">
                <a:effectLst/>
                <a:latin typeface="Arial" panose="020B0604020202020204" pitchFamily="34" charset="0"/>
                <a:ea typeface="Times New Roman" panose="02020603050405020304" pitchFamily="18" charset="0"/>
                <a:cs typeface="Times New Roman" panose="02020603050405020304" pitchFamily="18" charset="0"/>
              </a:rPr>
              <a:t>; </a:t>
            </a:r>
            <a:endParaRPr lang="fr-CA" sz="1200" dirty="0">
              <a:effectLst/>
              <a:latin typeface="Arial" panose="020B0604020202020204" pitchFamily="34" charset="0"/>
              <a:ea typeface="MS Mincho" panose="02020609040205080304" pitchFamily="49" charset="-128"/>
            </a:endParaRPr>
          </a:p>
          <a:p>
            <a:pPr marL="342900" lvl="0" indent="-342900" algn="just">
              <a:buFont typeface="Arial" panose="020B0604020202020204" pitchFamily="34" charset="0"/>
              <a:buChar char="-"/>
              <a:tabLst>
                <a:tab pos="-914400" algn="l"/>
              </a:tabLst>
            </a:pP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En dehors de la période d’implantation équivalant à la période d’utilisation :</a:t>
            </a:r>
            <a:endParaRPr lang="fr-CA" sz="1200" dirty="0">
              <a:effectLst/>
              <a:latin typeface="Arial" panose="020B0604020202020204" pitchFamily="34" charset="0"/>
              <a:ea typeface="Times New Roman" panose="02020603050405020304" pitchFamily="18" charset="0"/>
            </a:endParaRPr>
          </a:p>
          <a:p>
            <a:pPr marL="1143000" lvl="2" indent="-228600" algn="just">
              <a:buFont typeface="Wingdings" panose="05000000000000000000" pitchFamily="2" charset="2"/>
              <a:buChar char=""/>
              <a:tabLst>
                <a:tab pos="-914400" algn="l"/>
              </a:tabLst>
            </a:pP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La toile ne peut être conservée sur la structure et doit être complétement retirée;</a:t>
            </a:r>
            <a:endParaRPr lang="fr-CA" sz="1200" dirty="0">
              <a:effectLst/>
              <a:latin typeface="Arial" panose="020B0604020202020204" pitchFamily="34" charset="0"/>
              <a:ea typeface="MS Mincho" panose="02020609040205080304" pitchFamily="49" charset="-128"/>
            </a:endParaRPr>
          </a:p>
          <a:p>
            <a:pPr marL="1143000" lvl="2" indent="-228600" algn="just">
              <a:buFont typeface="Wingdings" panose="05000000000000000000" pitchFamily="2" charset="2"/>
              <a:buChar char=""/>
              <a:tabLst>
                <a:tab pos="-914400" algn="l"/>
              </a:tabLst>
            </a:pP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La structure peut être conservée montée. Elle doit être complète, en bonne condition et être bien ancrée au sol. La structure conservée montée doit être localisée dans la cour arrière du bâtiment principal (ne peut être dans les cours avant et latérales du bâtiment principal).</a:t>
            </a:r>
            <a:endParaRPr lang="fr-CA" sz="1200" dirty="0">
              <a:effectLst/>
              <a:latin typeface="Arial" panose="020B0604020202020204" pitchFamily="34" charset="0"/>
              <a:ea typeface="MS Mincho" panose="02020609040205080304" pitchFamily="49" charset="-128"/>
            </a:endParaRPr>
          </a:p>
          <a:p>
            <a:pPr algn="just">
              <a:buNone/>
            </a:pP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Liste des zones classées récréatives accueillant ou pouvant accueillir des habitations amenant l’utilisation d’abri d’auto temporaire hivernal :</a:t>
            </a:r>
            <a:endParaRPr lang="fr-CA" sz="1200" dirty="0">
              <a:effectLst/>
              <a:latin typeface="Arial" panose="020B0604020202020204" pitchFamily="34" charset="0"/>
              <a:ea typeface="MS Mincho" panose="02020609040205080304" pitchFamily="49" charset="-128"/>
            </a:endParaRPr>
          </a:p>
          <a:p>
            <a:pPr marL="228600" algn="just"/>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102, 103, 104, 105, 133 et 413.</a:t>
            </a:r>
            <a:endParaRPr lang="fr-CA" sz="1100" dirty="0">
              <a:solidFill>
                <a:srgbClr val="404040"/>
              </a:solidFill>
            </a:endParaRPr>
          </a:p>
          <a:p>
            <a:pPr marL="1771650" lvl="3" indent="-514350" algn="just">
              <a:buFont typeface="+mj-lt"/>
              <a:buAutoNum type="arabicPeriod" startAt="3"/>
            </a:pPr>
            <a:endParaRPr lang="fr-CA" sz="1100" dirty="0">
              <a:solidFill>
                <a:srgbClr val="404040"/>
              </a:solidFill>
            </a:endParaRPr>
          </a:p>
          <a:p>
            <a:pPr marL="1314450" lvl="2" indent="-514350">
              <a:buFont typeface="+mj-lt"/>
              <a:buAutoNum type="arabicPeriod" startAt="7"/>
            </a:pPr>
            <a:endParaRPr lang="fr-CA" sz="1000" dirty="0">
              <a:solidFill>
                <a:srgbClr val="404040"/>
              </a:solidFill>
            </a:endParaRPr>
          </a:p>
          <a:p>
            <a:pPr marL="1314450" lvl="2" indent="-514350">
              <a:buFont typeface="+mj-lt"/>
              <a:buAutoNum type="arabicPeriod" startAt="7"/>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77F97C56-5492-7ACC-B8B6-E39A1F50FFD0}"/>
              </a:ext>
            </a:extLst>
          </p:cNvPr>
          <p:cNvSpPr>
            <a:spLocks noGrp="1"/>
          </p:cNvSpPr>
          <p:nvPr>
            <p:ph type="sldNum" sz="quarter" idx="12"/>
          </p:nvPr>
        </p:nvSpPr>
        <p:spPr/>
        <p:txBody>
          <a:bodyPr/>
          <a:lstStyle/>
          <a:p>
            <a:fld id="{73B850FF-6169-4056-8077-06FFA93A5366}" type="slidenum">
              <a:rPr lang="en-US" smtClean="0"/>
              <a:pPr/>
              <a:t>31</a:t>
            </a:fld>
            <a:endParaRPr lang="en-US" dirty="0"/>
          </a:p>
        </p:txBody>
      </p:sp>
    </p:spTree>
    <p:extLst>
      <p:ext uri="{BB962C8B-B14F-4D97-AF65-F5344CB8AC3E}">
        <p14:creationId xmlns:p14="http://schemas.microsoft.com/office/powerpoint/2010/main" val="9229243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20E87-8460-1274-24AB-C58BEE88A9A6}"/>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1136032B-BBD8-584F-7CF5-7D610A04650A}"/>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a:t>
            </a:r>
            <a: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t>)</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3" name="Espace réservé du contenu 2">
            <a:extLst>
              <a:ext uri="{FF2B5EF4-FFF2-40B4-BE49-F238E27FC236}">
                <a16:creationId xmlns:a16="http://schemas.microsoft.com/office/drawing/2014/main" id="{4A94A55A-95BA-9346-3275-88EC138DEF15}"/>
              </a:ext>
            </a:extLst>
          </p:cNvPr>
          <p:cNvSpPr>
            <a:spLocks noGrp="1"/>
          </p:cNvSpPr>
          <p:nvPr>
            <p:ph idx="1"/>
          </p:nvPr>
        </p:nvSpPr>
        <p:spPr>
          <a:xfrm>
            <a:off x="1154954" y="2381534"/>
            <a:ext cx="8825659" cy="3638266"/>
          </a:xfrm>
        </p:spPr>
        <p:txBody>
          <a:bodyPr>
            <a:normAutofit lnSpcReduction="10000"/>
          </a:bodyPr>
          <a:lstStyle/>
          <a:p>
            <a:pPr marL="514350" indent="-514350">
              <a:buFont typeface="+mj-lt"/>
              <a:buAutoNum type="arabicPeriod" startAt="2"/>
            </a:pPr>
            <a:r>
              <a:rPr lang="fr-CA" dirty="0">
                <a:solidFill>
                  <a:srgbClr val="404040"/>
                </a:solidFill>
              </a:rPr>
              <a:t>SUITE DE LA PRÉSENTATION  DU PREMIER PROJET DE RÈGLEMENT NO. 591</a:t>
            </a:r>
            <a:r>
              <a:rPr lang="fr-CA" i="1" dirty="0">
                <a:solidFill>
                  <a:srgbClr val="404040"/>
                </a:solidFill>
              </a:rPr>
              <a:t>:</a:t>
            </a:r>
          </a:p>
          <a:p>
            <a:pPr marL="914400" lvl="1" indent="-514350">
              <a:buFont typeface="+mj-lt"/>
              <a:buAutoNum type="arabicPeriod"/>
            </a:pPr>
            <a:r>
              <a:rPr lang="fr-CA" sz="1200" b="1" dirty="0">
                <a:solidFill>
                  <a:srgbClr val="404040"/>
                </a:solidFill>
              </a:rPr>
              <a:t>SUITE DE L’ARTICLE 1 : </a:t>
            </a:r>
            <a:endParaRPr lang="fr-CA" sz="1200" dirty="0">
              <a:solidFill>
                <a:srgbClr val="404040"/>
              </a:solidFill>
            </a:endParaRPr>
          </a:p>
          <a:p>
            <a:pPr marL="1314450" lvl="2" indent="-514350" algn="just">
              <a:buFont typeface="+mj-lt"/>
              <a:buAutoNum type="arabicPeriod" startAt="7"/>
            </a:pPr>
            <a:r>
              <a:rPr lang="fr-CA" sz="1100" b="1" dirty="0">
                <a:solidFill>
                  <a:srgbClr val="404040"/>
                </a:solidFill>
              </a:rPr>
              <a:t>L’AJOUT DES DISPOSITIONS PARTICULIÈRES </a:t>
            </a:r>
            <a:r>
              <a:rPr lang="fr-CA" sz="1100" dirty="0">
                <a:solidFill>
                  <a:srgbClr val="404040"/>
                </a:solidFill>
              </a:rPr>
              <a:t>à l’article 19.1 ABRIS D’AUTO TEMPORAIRE HIVERNAL</a:t>
            </a:r>
          </a:p>
          <a:p>
            <a:pPr marL="0" lvl="0" indent="0" algn="just">
              <a:buNone/>
            </a:pP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fr-CA" sz="1100" dirty="0">
                <a:solidFill>
                  <a:srgbClr val="FF0000"/>
                </a:solidFill>
                <a:latin typeface="Arial" panose="020B0604020202020204" pitchFamily="34" charset="0"/>
                <a:ea typeface="Times New Roman" panose="02020603050405020304" pitchFamily="18" charset="0"/>
                <a:cs typeface="Times New Roman" panose="02020603050405020304" pitchFamily="18" charset="0"/>
              </a:rPr>
              <a:t>C</a:t>
            </a: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Les zones agricoles, agroforestières et agro-récréatives : (Voir la liste des zones visées à la fin du point C)</a:t>
            </a:r>
            <a:endParaRPr lang="fr-CA" sz="1100" dirty="0">
              <a:effectLst/>
              <a:latin typeface="Arial" panose="020B0604020202020204" pitchFamily="34" charset="0"/>
              <a:ea typeface="MS Mincho" panose="02020609040205080304" pitchFamily="49" charset="-128"/>
            </a:endParaRPr>
          </a:p>
          <a:p>
            <a:pPr marL="228600" algn="just">
              <a:buNone/>
            </a:pP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fr-CA" sz="1100" dirty="0">
                <a:effectLst/>
                <a:latin typeface="Arial" panose="020B0604020202020204" pitchFamily="34" charset="0"/>
                <a:ea typeface="Times New Roman" panose="02020603050405020304" pitchFamily="18" charset="0"/>
                <a:cs typeface="Times New Roman" panose="02020603050405020304" pitchFamily="18" charset="0"/>
              </a:rPr>
              <a:t>La période d’implantation : entre le 1</a:t>
            </a:r>
            <a:r>
              <a:rPr lang="fr-CA" sz="1100" baseline="30000" dirty="0">
                <a:effectLst/>
                <a:latin typeface="Arial" panose="020B0604020202020204" pitchFamily="34" charset="0"/>
                <a:ea typeface="Times New Roman" panose="02020603050405020304" pitchFamily="18" charset="0"/>
                <a:cs typeface="Times New Roman" panose="02020603050405020304" pitchFamily="18" charset="0"/>
              </a:rPr>
              <a:t>er</a:t>
            </a:r>
            <a:r>
              <a:rPr lang="fr-CA" sz="1100" dirty="0">
                <a:effectLst/>
                <a:latin typeface="Arial" panose="020B0604020202020204" pitchFamily="34" charset="0"/>
                <a:ea typeface="Times New Roman" panose="02020603050405020304" pitchFamily="18" charset="0"/>
                <a:cs typeface="Times New Roman" panose="02020603050405020304" pitchFamily="18" charset="0"/>
              </a:rPr>
              <a:t> octobre</a:t>
            </a:r>
            <a:r>
              <a:rPr lang="fr-CA" sz="1100" dirty="0">
                <a:solidFill>
                  <a:srgbClr val="7030A0"/>
                </a:solidFill>
                <a:effectLst/>
                <a:latin typeface="Arial" panose="020B0604020202020204" pitchFamily="34" charset="0"/>
                <a:ea typeface="Times New Roman" panose="02020603050405020304" pitchFamily="18" charset="0"/>
                <a:cs typeface="Times New Roman" panose="02020603050405020304" pitchFamily="18" charset="0"/>
              </a:rPr>
              <a:t> </a:t>
            </a:r>
            <a:r>
              <a:rPr lang="fr-CA" sz="1100" dirty="0">
                <a:effectLst/>
                <a:latin typeface="Arial" panose="020B0604020202020204" pitchFamily="34" charset="0"/>
                <a:ea typeface="Times New Roman" panose="02020603050405020304" pitchFamily="18" charset="0"/>
                <a:cs typeface="Times New Roman" panose="02020603050405020304" pitchFamily="18" charset="0"/>
              </a:rPr>
              <a:t>d’une année et le </a:t>
            </a: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15 mai </a:t>
            </a:r>
            <a:r>
              <a:rPr lang="fr-CA" sz="1100" dirty="0">
                <a:effectLst/>
                <a:latin typeface="Arial" panose="020B0604020202020204" pitchFamily="34" charset="0"/>
                <a:ea typeface="Times New Roman" panose="02020603050405020304" pitchFamily="18" charset="0"/>
                <a:cs typeface="Times New Roman" panose="02020603050405020304" pitchFamily="18" charset="0"/>
              </a:rPr>
              <a:t>de l’année suivante, il est permis d’installer un abri d’auto temporaire </a:t>
            </a: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hivernal</a:t>
            </a:r>
            <a:r>
              <a:rPr lang="fr-CA" sz="1100" dirty="0">
                <a:effectLst/>
                <a:latin typeface="Arial" panose="020B0604020202020204" pitchFamily="34" charset="0"/>
                <a:ea typeface="Times New Roman" panose="02020603050405020304" pitchFamily="18" charset="0"/>
                <a:cs typeface="Times New Roman" panose="02020603050405020304" pitchFamily="18" charset="0"/>
              </a:rPr>
              <a:t>, </a:t>
            </a: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selon les spécifications du présent article aux dispositions générales</a:t>
            </a:r>
            <a:r>
              <a:rPr lang="fr-CA" sz="1100" dirty="0">
                <a:effectLst/>
                <a:latin typeface="Arial" panose="020B0604020202020204" pitchFamily="34" charset="0"/>
                <a:ea typeface="Times New Roman" panose="02020603050405020304" pitchFamily="18" charset="0"/>
                <a:cs typeface="Times New Roman" panose="02020603050405020304" pitchFamily="18" charset="0"/>
              </a:rPr>
              <a:t>; </a:t>
            </a:r>
            <a:endParaRPr lang="fr-CA" sz="1100" dirty="0">
              <a:effectLst/>
              <a:latin typeface="Arial" panose="020B0604020202020204" pitchFamily="34" charset="0"/>
              <a:ea typeface="Times New Roman" panose="02020603050405020304" pitchFamily="18" charset="0"/>
            </a:endParaRPr>
          </a:p>
          <a:p>
            <a:pPr marL="900430" algn="just">
              <a:buNone/>
              <a:tabLst>
                <a:tab pos="-914400" algn="l"/>
              </a:tabLst>
            </a:pPr>
            <a:r>
              <a:rPr lang="fr-CA" sz="1100" dirty="0">
                <a:effectLst/>
                <a:latin typeface="Arial" panose="020B0604020202020204" pitchFamily="34" charset="0"/>
                <a:ea typeface="Times New Roman" panose="02020603050405020304" pitchFamily="18" charset="0"/>
                <a:cs typeface="Times New Roman" panose="02020603050405020304" pitchFamily="18" charset="0"/>
              </a:rPr>
              <a:t> </a:t>
            </a: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En dehors de la période d’implantation équivalant à la période d’utilisation :</a:t>
            </a:r>
            <a:endParaRPr lang="fr-CA" sz="1100" dirty="0">
              <a:effectLst/>
              <a:latin typeface="Arial" panose="020B0604020202020204" pitchFamily="34" charset="0"/>
              <a:ea typeface="Times New Roman" panose="02020603050405020304" pitchFamily="18" charset="0"/>
            </a:endParaRPr>
          </a:p>
          <a:p>
            <a:pPr marL="1143000" lvl="2" indent="-228600" algn="just">
              <a:buFont typeface="Wingdings" panose="05000000000000000000" pitchFamily="2" charset="2"/>
              <a:buChar char=""/>
              <a:tabLst>
                <a:tab pos="-914400" algn="l"/>
              </a:tabLst>
            </a:pP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La toile peut être conservée sur la structure et être maintenue en bonne condition;</a:t>
            </a:r>
            <a:endParaRPr lang="fr-CA" sz="1100" dirty="0">
              <a:effectLst/>
              <a:latin typeface="Arial" panose="020B0604020202020204" pitchFamily="34" charset="0"/>
              <a:ea typeface="MS Mincho" panose="02020609040205080304" pitchFamily="49" charset="-128"/>
            </a:endParaRPr>
          </a:p>
          <a:p>
            <a:pPr marL="1143000" lvl="2" indent="-228600" algn="just">
              <a:buFont typeface="Wingdings" panose="05000000000000000000" pitchFamily="2" charset="2"/>
              <a:buChar char=""/>
              <a:tabLst>
                <a:tab pos="-914400" algn="l"/>
              </a:tabLst>
            </a:pP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La structure peut être conservée montée. Elle doit être complète, en bonne condition et être bien ancrée au sol; </a:t>
            </a:r>
            <a:endParaRPr lang="fr-CA" sz="1100" dirty="0">
              <a:effectLst/>
              <a:latin typeface="Arial" panose="020B0604020202020204" pitchFamily="34" charset="0"/>
              <a:ea typeface="MS Mincho" panose="02020609040205080304" pitchFamily="49" charset="-128"/>
            </a:endParaRPr>
          </a:p>
          <a:p>
            <a:pPr marL="1143000" lvl="2" indent="-228600" algn="just">
              <a:buFont typeface="Wingdings" panose="05000000000000000000" pitchFamily="2" charset="2"/>
              <a:buChar char=""/>
              <a:tabLst>
                <a:tab pos="-914400" algn="l"/>
              </a:tabLst>
            </a:pP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La toile et la structure conservées montées doivent être localisées dans la cour arrière du bâtiment principal (ne peut être dans les cours avant et latérales du bâtiment principal).</a:t>
            </a:r>
            <a:endParaRPr lang="fr-CA" sz="1100" dirty="0">
              <a:effectLst/>
              <a:latin typeface="Arial" panose="020B0604020202020204" pitchFamily="34" charset="0"/>
              <a:ea typeface="MS Mincho" panose="02020609040205080304" pitchFamily="49" charset="-128"/>
            </a:endParaRPr>
          </a:p>
          <a:p>
            <a:pPr algn="just">
              <a:buNone/>
            </a:pP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Liste des zones classées agricoles, agroforestières et agro-récréatives accueillant ou pouvant accueillir des habitations amenant l’utilisation d’abri d’auto temporaire hivernal :</a:t>
            </a:r>
            <a:endParaRPr lang="fr-CA" sz="1100" dirty="0">
              <a:effectLst/>
              <a:latin typeface="Arial" panose="020B0604020202020204" pitchFamily="34" charset="0"/>
              <a:ea typeface="MS Mincho" panose="02020609040205080304" pitchFamily="49" charset="-128"/>
            </a:endParaRPr>
          </a:p>
          <a:p>
            <a:pPr marL="228600" algn="just">
              <a:buNone/>
            </a:pPr>
            <a:r>
              <a:rPr lang="fr-CA" sz="11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109, 111, 112, 113, 114, 115, 116, 117, 120, 121, 123, 124, 129, 130, 131, 134, 135, 217, 348, 406, 407 et 415</a:t>
            </a:r>
            <a:endParaRPr lang="fr-CA" sz="1100" dirty="0">
              <a:solidFill>
                <a:srgbClr val="404040"/>
              </a:solidFill>
            </a:endParaRPr>
          </a:p>
          <a:p>
            <a:pPr marL="1314450" lvl="2" indent="-514350">
              <a:buFont typeface="+mj-lt"/>
              <a:buAutoNum type="arabicPeriod" startAt="7"/>
            </a:pPr>
            <a:endParaRPr lang="fr-CA" sz="1000" dirty="0">
              <a:solidFill>
                <a:srgbClr val="404040"/>
              </a:solidFill>
            </a:endParaRPr>
          </a:p>
          <a:p>
            <a:pPr marL="1314450" lvl="2" indent="-514350">
              <a:buFont typeface="+mj-lt"/>
              <a:buAutoNum type="arabicPeriod" startAt="7"/>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D737E642-804C-F8E9-AEB2-EDC2BC19BA0C}"/>
              </a:ext>
            </a:extLst>
          </p:cNvPr>
          <p:cNvSpPr>
            <a:spLocks noGrp="1"/>
          </p:cNvSpPr>
          <p:nvPr>
            <p:ph type="sldNum" sz="quarter" idx="12"/>
          </p:nvPr>
        </p:nvSpPr>
        <p:spPr/>
        <p:txBody>
          <a:bodyPr/>
          <a:lstStyle/>
          <a:p>
            <a:fld id="{73B850FF-6169-4056-8077-06FFA93A5366}" type="slidenum">
              <a:rPr lang="en-US" smtClean="0"/>
              <a:pPr/>
              <a:t>32</a:t>
            </a:fld>
            <a:endParaRPr lang="en-US" dirty="0"/>
          </a:p>
        </p:txBody>
      </p:sp>
    </p:spTree>
    <p:extLst>
      <p:ext uri="{BB962C8B-B14F-4D97-AF65-F5344CB8AC3E}">
        <p14:creationId xmlns:p14="http://schemas.microsoft.com/office/powerpoint/2010/main" val="14726153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E6279-BA31-9EE2-69D8-D97389FBD613}"/>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BAC4B5D2-A781-211D-2421-B3CA8377CDA2}"/>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a:t>
            </a:r>
            <a: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t>)</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3" name="Espace réservé du contenu 2">
            <a:extLst>
              <a:ext uri="{FF2B5EF4-FFF2-40B4-BE49-F238E27FC236}">
                <a16:creationId xmlns:a16="http://schemas.microsoft.com/office/drawing/2014/main" id="{4920287B-BD12-8360-68B5-F94C701749F7}"/>
              </a:ext>
            </a:extLst>
          </p:cNvPr>
          <p:cNvSpPr>
            <a:spLocks noGrp="1"/>
          </p:cNvSpPr>
          <p:nvPr>
            <p:ph idx="1"/>
          </p:nvPr>
        </p:nvSpPr>
        <p:spPr>
          <a:xfrm>
            <a:off x="1154954" y="2381534"/>
            <a:ext cx="8825659" cy="3638266"/>
          </a:xfrm>
        </p:spPr>
        <p:txBody>
          <a:bodyPr>
            <a:normAutofit fontScale="85000" lnSpcReduction="10000"/>
          </a:bodyPr>
          <a:lstStyle/>
          <a:p>
            <a:pPr marL="514350" indent="-514350">
              <a:buFont typeface="+mj-lt"/>
              <a:buAutoNum type="arabicPeriod" startAt="2"/>
            </a:pPr>
            <a:r>
              <a:rPr lang="fr-CA" dirty="0">
                <a:solidFill>
                  <a:srgbClr val="404040"/>
                </a:solidFill>
              </a:rPr>
              <a:t>SUITE DE LA PRÉSENTATION  DU PREMIER PROJET DE RÈGLEMENT NO. 591</a:t>
            </a:r>
            <a:r>
              <a:rPr lang="fr-CA" i="1" dirty="0">
                <a:solidFill>
                  <a:srgbClr val="404040"/>
                </a:solidFill>
              </a:rPr>
              <a:t>:</a:t>
            </a:r>
          </a:p>
          <a:p>
            <a:pPr marL="914400" lvl="1" indent="-514350">
              <a:buFont typeface="+mj-lt"/>
              <a:buAutoNum type="arabicPeriod"/>
            </a:pPr>
            <a:r>
              <a:rPr lang="fr-CA" sz="1200" b="1" dirty="0">
                <a:solidFill>
                  <a:srgbClr val="404040"/>
                </a:solidFill>
              </a:rPr>
              <a:t>SUITE DE L’ARTICLE 1 : </a:t>
            </a:r>
            <a:endParaRPr lang="fr-CA" sz="1200" dirty="0">
              <a:solidFill>
                <a:srgbClr val="404040"/>
              </a:solidFill>
            </a:endParaRPr>
          </a:p>
          <a:p>
            <a:pPr marL="1314450" lvl="2" indent="-514350" algn="just">
              <a:buFont typeface="+mj-lt"/>
              <a:buAutoNum type="arabicPeriod" startAt="7"/>
            </a:pPr>
            <a:r>
              <a:rPr lang="fr-CA" sz="1100" b="1" dirty="0">
                <a:solidFill>
                  <a:srgbClr val="404040"/>
                </a:solidFill>
              </a:rPr>
              <a:t>L’AJOUT DES DISPOSITIONS PARTICULIÈRES </a:t>
            </a:r>
            <a:r>
              <a:rPr lang="fr-CA" sz="1100" dirty="0">
                <a:solidFill>
                  <a:srgbClr val="404040"/>
                </a:solidFill>
              </a:rPr>
              <a:t>à l’article 19.1 ABRIS D’AUTO TEMPORAIRE HIVERNAL</a:t>
            </a:r>
          </a:p>
          <a:p>
            <a:pPr marL="0" lvl="0" indent="0" algn="just">
              <a:buNone/>
            </a:pPr>
            <a:r>
              <a:rPr lang="fr-CA" sz="1200" dirty="0">
                <a:solidFill>
                  <a:srgbClr val="FF0000"/>
                </a:solidFill>
                <a:latin typeface="Arial" panose="020B0604020202020204" pitchFamily="34" charset="0"/>
                <a:ea typeface="Times New Roman" panose="02020603050405020304" pitchFamily="18" charset="0"/>
                <a:cs typeface="Times New Roman" panose="02020603050405020304" pitchFamily="18" charset="0"/>
              </a:rPr>
              <a:t>D) </a:t>
            </a: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Les zones forestières :    (Voir la liste des zones visées à la fin du point D)</a:t>
            </a:r>
            <a:endParaRPr lang="fr-CA" sz="1200" dirty="0">
              <a:effectLst/>
              <a:latin typeface="Arial" panose="020B0604020202020204" pitchFamily="34" charset="0"/>
              <a:ea typeface="MS Mincho" panose="02020609040205080304" pitchFamily="49" charset="-128"/>
            </a:endParaRPr>
          </a:p>
          <a:p>
            <a:pPr marL="228600" algn="just">
              <a:buNone/>
            </a:pP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fr-CA" sz="1200" dirty="0">
                <a:effectLst/>
                <a:latin typeface="Arial" panose="020B0604020202020204" pitchFamily="34" charset="0"/>
                <a:ea typeface="Times New Roman" panose="02020603050405020304" pitchFamily="18" charset="0"/>
                <a:cs typeface="Times New Roman" panose="02020603050405020304" pitchFamily="18" charset="0"/>
              </a:rPr>
              <a:t>La période d’implantation : entre le 1</a:t>
            </a:r>
            <a:r>
              <a:rPr lang="fr-CA" sz="1200" baseline="30000" dirty="0">
                <a:effectLst/>
                <a:latin typeface="Arial" panose="020B0604020202020204" pitchFamily="34" charset="0"/>
                <a:ea typeface="Times New Roman" panose="02020603050405020304" pitchFamily="18" charset="0"/>
                <a:cs typeface="Times New Roman" panose="02020603050405020304" pitchFamily="18" charset="0"/>
              </a:rPr>
              <a:t>er</a:t>
            </a:r>
            <a:r>
              <a:rPr lang="fr-CA" sz="1200" dirty="0">
                <a:effectLst/>
                <a:latin typeface="Arial" panose="020B0604020202020204" pitchFamily="34" charset="0"/>
                <a:ea typeface="Times New Roman" panose="02020603050405020304" pitchFamily="18" charset="0"/>
                <a:cs typeface="Times New Roman" panose="02020603050405020304" pitchFamily="18" charset="0"/>
              </a:rPr>
              <a:t> octobre</a:t>
            </a:r>
            <a:r>
              <a:rPr lang="fr-CA" sz="1200" dirty="0">
                <a:solidFill>
                  <a:srgbClr val="7030A0"/>
                </a:solidFill>
                <a:effectLst/>
                <a:latin typeface="Arial" panose="020B0604020202020204" pitchFamily="34" charset="0"/>
                <a:ea typeface="Times New Roman" panose="02020603050405020304" pitchFamily="18" charset="0"/>
                <a:cs typeface="Times New Roman" panose="02020603050405020304" pitchFamily="18" charset="0"/>
              </a:rPr>
              <a:t> </a:t>
            </a:r>
            <a:r>
              <a:rPr lang="fr-CA" sz="1200" dirty="0">
                <a:effectLst/>
                <a:latin typeface="Arial" panose="020B0604020202020204" pitchFamily="34" charset="0"/>
                <a:ea typeface="Times New Roman" panose="02020603050405020304" pitchFamily="18" charset="0"/>
                <a:cs typeface="Times New Roman" panose="02020603050405020304" pitchFamily="18" charset="0"/>
              </a:rPr>
              <a:t>d’une année et le </a:t>
            </a: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15 mai </a:t>
            </a:r>
            <a:r>
              <a:rPr lang="fr-CA" sz="1200" dirty="0">
                <a:effectLst/>
                <a:latin typeface="Arial" panose="020B0604020202020204" pitchFamily="34" charset="0"/>
                <a:ea typeface="Times New Roman" panose="02020603050405020304" pitchFamily="18" charset="0"/>
                <a:cs typeface="Times New Roman" panose="02020603050405020304" pitchFamily="18" charset="0"/>
              </a:rPr>
              <a:t>de l’année suivante, il est permis d’installer un abri d’auto temporaire </a:t>
            </a: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hivernal</a:t>
            </a:r>
            <a:r>
              <a:rPr lang="fr-CA" sz="1200" dirty="0">
                <a:effectLst/>
                <a:latin typeface="Arial" panose="020B0604020202020204" pitchFamily="34" charset="0"/>
                <a:ea typeface="Times New Roman" panose="02020603050405020304" pitchFamily="18" charset="0"/>
                <a:cs typeface="Times New Roman" panose="02020603050405020304" pitchFamily="18" charset="0"/>
              </a:rPr>
              <a:t>, </a:t>
            </a: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selon les spécifications du présent article aux dispositions générales</a:t>
            </a:r>
            <a:r>
              <a:rPr lang="fr-CA" sz="1200" dirty="0">
                <a:effectLst/>
                <a:latin typeface="Arial" panose="020B0604020202020204" pitchFamily="34" charset="0"/>
                <a:ea typeface="Times New Roman" panose="02020603050405020304" pitchFamily="18" charset="0"/>
                <a:cs typeface="Times New Roman" panose="02020603050405020304" pitchFamily="18" charset="0"/>
              </a:rPr>
              <a:t>; </a:t>
            </a:r>
            <a:endParaRPr lang="fr-CA" sz="1200" dirty="0">
              <a:effectLst/>
              <a:latin typeface="Arial" panose="020B0604020202020204" pitchFamily="34" charset="0"/>
              <a:ea typeface="Times New Roman" panose="02020603050405020304" pitchFamily="18" charset="0"/>
            </a:endParaRPr>
          </a:p>
          <a:p>
            <a:pPr marL="900430" algn="just">
              <a:buNone/>
              <a:tabLst>
                <a:tab pos="-914400" algn="l"/>
              </a:tabLst>
            </a:pPr>
            <a:r>
              <a:rPr lang="fr-CA" sz="1200" dirty="0">
                <a:effectLst/>
                <a:latin typeface="Arial" panose="020B0604020202020204" pitchFamily="34" charset="0"/>
                <a:ea typeface="Times New Roman" panose="02020603050405020304" pitchFamily="18" charset="0"/>
                <a:cs typeface="Times New Roman" panose="02020603050405020304" pitchFamily="18" charset="0"/>
              </a:rPr>
              <a:t> </a:t>
            </a: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En dehors de la période d’implantation équivalant à la période d’utilisation :</a:t>
            </a:r>
            <a:endParaRPr lang="fr-CA" sz="1200" dirty="0">
              <a:effectLst/>
              <a:latin typeface="Arial" panose="020B0604020202020204" pitchFamily="34" charset="0"/>
              <a:ea typeface="Times New Roman" panose="02020603050405020304" pitchFamily="18" charset="0"/>
            </a:endParaRPr>
          </a:p>
          <a:p>
            <a:pPr marL="1143000" lvl="2" indent="-228600" algn="just">
              <a:buFont typeface="Wingdings" panose="05000000000000000000" pitchFamily="2" charset="2"/>
              <a:buChar char=""/>
              <a:tabLst>
                <a:tab pos="-914400" algn="l"/>
              </a:tabLst>
            </a:pP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La toile peut être conservée sur la structure et être maintenue en bonne condition;</a:t>
            </a:r>
            <a:endParaRPr lang="fr-CA" sz="1200" dirty="0">
              <a:effectLst/>
              <a:latin typeface="Arial" panose="020B0604020202020204" pitchFamily="34" charset="0"/>
              <a:ea typeface="MS Mincho" panose="02020609040205080304" pitchFamily="49" charset="-128"/>
            </a:endParaRPr>
          </a:p>
          <a:p>
            <a:pPr marL="1143000" lvl="2" indent="-228600" algn="just">
              <a:buFont typeface="Wingdings" panose="05000000000000000000" pitchFamily="2" charset="2"/>
              <a:buChar char=""/>
              <a:tabLst>
                <a:tab pos="-914400" algn="l"/>
              </a:tabLst>
            </a:pP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La structure peut être conservée montée. Elle doit être complète, en bonne condition et être bien ancrée au sol; </a:t>
            </a:r>
            <a:endParaRPr lang="fr-CA" sz="1200" dirty="0">
              <a:effectLst/>
              <a:latin typeface="Arial" panose="020B0604020202020204" pitchFamily="34" charset="0"/>
              <a:ea typeface="MS Mincho" panose="02020609040205080304" pitchFamily="49" charset="-128"/>
            </a:endParaRPr>
          </a:p>
          <a:p>
            <a:pPr marL="1143000" lvl="2" indent="-228600" algn="just">
              <a:buFont typeface="Wingdings" panose="05000000000000000000" pitchFamily="2" charset="2"/>
              <a:buChar char=""/>
              <a:tabLst>
                <a:tab pos="-914400" algn="l"/>
              </a:tabLst>
            </a:pP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La toile et la structure conservées montées doivent être localisées dans la cour arrière du bâtiment principal (ne peut être dans les cours avant et latérales du bâtiment principal);</a:t>
            </a:r>
            <a:endParaRPr lang="fr-CA" sz="1200" dirty="0">
              <a:effectLst/>
              <a:latin typeface="Arial" panose="020B0604020202020204" pitchFamily="34" charset="0"/>
              <a:ea typeface="MS Mincho" panose="02020609040205080304" pitchFamily="49" charset="-128"/>
            </a:endParaRPr>
          </a:p>
          <a:p>
            <a:pPr marL="1143000" lvl="2" indent="-228600" algn="just">
              <a:buFont typeface="Wingdings" panose="05000000000000000000" pitchFamily="2" charset="2"/>
              <a:buChar char=""/>
              <a:tabLst>
                <a:tab pos="-914400" algn="l"/>
              </a:tabLst>
            </a:pP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De façon exceptionnelle pour les terres forestières vacantes et les terrains vacants : La toile et la structure conservées montées peuvent être localisées à plus de 60 mètres (200 pieds) de l’emprise du chemin et ne pas être visible à partir du chemin.</a:t>
            </a:r>
            <a:endParaRPr lang="fr-CA" sz="1200" dirty="0">
              <a:effectLst/>
              <a:latin typeface="Arial" panose="020B0604020202020204" pitchFamily="34" charset="0"/>
              <a:ea typeface="MS Mincho" panose="02020609040205080304" pitchFamily="49" charset="-128"/>
            </a:endParaRPr>
          </a:p>
          <a:p>
            <a:pPr algn="just">
              <a:buNone/>
            </a:pP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Liste des zones classées forestières accueillant ou pouvant accueillir des habitations amenant l’utilisation d’abri d’auto temporaire hivernal :</a:t>
            </a:r>
            <a:endParaRPr lang="fr-CA" sz="1200" dirty="0">
              <a:effectLst/>
              <a:latin typeface="Arial" panose="020B0604020202020204" pitchFamily="34" charset="0"/>
              <a:ea typeface="MS Mincho" panose="02020609040205080304" pitchFamily="49" charset="-128"/>
            </a:endParaRPr>
          </a:p>
          <a:p>
            <a:pPr marL="228600" algn="just">
              <a:buNone/>
            </a:pPr>
            <a:r>
              <a:rPr lang="fr-CA"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101, 106, 107, 110, 118, 122, 125, 126, 127, 128, 132, 323, 408, 411 et 414.</a:t>
            </a:r>
            <a:endParaRPr lang="fr-CA" sz="1200" dirty="0">
              <a:effectLst/>
              <a:latin typeface="Arial" panose="020B0604020202020204" pitchFamily="34" charset="0"/>
              <a:ea typeface="MS Mincho" panose="02020609040205080304" pitchFamily="49" charset="-128"/>
            </a:endParaRPr>
          </a:p>
          <a:p>
            <a:pPr marL="1314450" lvl="2" indent="-514350">
              <a:buFont typeface="+mj-lt"/>
              <a:buAutoNum type="arabicPeriod" startAt="7"/>
            </a:pPr>
            <a:endParaRPr lang="fr-CA" sz="1000" dirty="0">
              <a:solidFill>
                <a:srgbClr val="404040"/>
              </a:solidFill>
            </a:endParaRPr>
          </a:p>
          <a:p>
            <a:pPr marL="1314450" lvl="2" indent="-514350">
              <a:buFont typeface="+mj-lt"/>
              <a:buAutoNum type="arabicPeriod" startAt="7"/>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6B0307E4-8109-888E-213A-B8B1AF5B93A1}"/>
              </a:ext>
            </a:extLst>
          </p:cNvPr>
          <p:cNvSpPr>
            <a:spLocks noGrp="1"/>
          </p:cNvSpPr>
          <p:nvPr>
            <p:ph type="sldNum" sz="quarter" idx="12"/>
          </p:nvPr>
        </p:nvSpPr>
        <p:spPr/>
        <p:txBody>
          <a:bodyPr/>
          <a:lstStyle/>
          <a:p>
            <a:fld id="{73B850FF-6169-4056-8077-06FFA93A5366}" type="slidenum">
              <a:rPr lang="en-US" smtClean="0"/>
              <a:pPr/>
              <a:t>33</a:t>
            </a:fld>
            <a:endParaRPr lang="en-US" dirty="0"/>
          </a:p>
        </p:txBody>
      </p:sp>
    </p:spTree>
    <p:extLst>
      <p:ext uri="{BB962C8B-B14F-4D97-AF65-F5344CB8AC3E}">
        <p14:creationId xmlns:p14="http://schemas.microsoft.com/office/powerpoint/2010/main" val="39761177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A9B90-B6E0-1335-941F-8E87212269E0}"/>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488C7B4A-072A-37B4-99DD-4B52CA8FC040}"/>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4" name="Espace réservé du contenu 3">
            <a:extLst>
              <a:ext uri="{FF2B5EF4-FFF2-40B4-BE49-F238E27FC236}">
                <a16:creationId xmlns:a16="http://schemas.microsoft.com/office/drawing/2014/main" id="{3B2C3D06-4816-EB4A-D95E-859BB75E2262}"/>
              </a:ext>
            </a:extLst>
          </p:cNvPr>
          <p:cNvSpPr>
            <a:spLocks noGrp="1"/>
          </p:cNvSpPr>
          <p:nvPr>
            <p:ph idx="1"/>
          </p:nvPr>
        </p:nvSpPr>
        <p:spPr>
          <a:xfrm>
            <a:off x="537328" y="2317687"/>
            <a:ext cx="10916239" cy="4019739"/>
          </a:xfrm>
        </p:spPr>
        <p:txBody>
          <a:bodyPr>
            <a:normAutofit/>
          </a:bodyPr>
          <a:lstStyle/>
          <a:p>
            <a:pPr marL="514350" indent="-514350">
              <a:buFont typeface="+mj-lt"/>
              <a:buAutoNum type="arabicPeriod" startAt="2"/>
            </a:pPr>
            <a:r>
              <a:rPr lang="fr-CA" dirty="0">
                <a:solidFill>
                  <a:srgbClr val="404040"/>
                </a:solidFill>
              </a:rPr>
              <a:t>SUITE DE LA PRÉSENTATION  DU PREMIER PROJET DE RÈGLEMENT NO. 591</a:t>
            </a:r>
            <a:r>
              <a:rPr lang="fr-CA" i="1" dirty="0">
                <a:solidFill>
                  <a:srgbClr val="404040"/>
                </a:solidFill>
              </a:rPr>
              <a:t>:</a:t>
            </a:r>
          </a:p>
          <a:p>
            <a:pPr marL="914400" lvl="1" indent="-514350">
              <a:buFont typeface="+mj-lt"/>
              <a:buAutoNum type="arabicPeriod"/>
            </a:pPr>
            <a:r>
              <a:rPr lang="fr-CA" sz="1200" b="1" dirty="0">
                <a:solidFill>
                  <a:srgbClr val="404040"/>
                </a:solidFill>
              </a:rPr>
              <a:t>ARTICLE 2 : </a:t>
            </a:r>
            <a:endParaRPr lang="fr-CA" sz="1200" dirty="0">
              <a:solidFill>
                <a:srgbClr val="404040"/>
              </a:solidFill>
            </a:endParaRPr>
          </a:p>
          <a:p>
            <a:pPr marL="1314450" lvl="2" indent="-514350">
              <a:buFont typeface="+mj-lt"/>
              <a:buAutoNum type="arabicPeriod"/>
            </a:pPr>
            <a:r>
              <a:rPr lang="fr-CA" sz="1000" b="1" dirty="0">
                <a:solidFill>
                  <a:srgbClr val="404040"/>
                </a:solidFill>
              </a:rPr>
              <a:t>AJOUT DE L’ARTICLE 19.1.1 SUR LES ABRIS TEMPORAIRES POUR LE REMISAGE À LA SUITE DE L’ARTICLE 19.1 ABRIS D’AUTO HIVERNAL</a:t>
            </a:r>
          </a:p>
          <a:p>
            <a:pPr marL="1314450" lvl="2" indent="-514350">
              <a:buFont typeface="+mj-lt"/>
              <a:buAutoNum type="arabicPeriod"/>
            </a:pPr>
            <a:endParaRPr lang="fr-CA" sz="1000" b="1" dirty="0">
              <a:solidFill>
                <a:srgbClr val="404040"/>
              </a:solidFill>
            </a:endParaRPr>
          </a:p>
          <a:p>
            <a:pPr marL="1314450" lvl="2" indent="-514350">
              <a:buFont typeface="+mj-lt"/>
              <a:buAutoNum type="arabicPeriod"/>
            </a:pPr>
            <a:r>
              <a:rPr lang="fr-CA" sz="1000" b="1" dirty="0">
                <a:solidFill>
                  <a:srgbClr val="404040"/>
                </a:solidFill>
              </a:rPr>
              <a:t>Elle se lira ainsi :</a:t>
            </a:r>
          </a:p>
          <a:p>
            <a:pPr marL="2228850" lvl="4" indent="-514350">
              <a:buFont typeface="+mj-lt"/>
              <a:buAutoNum type="arabicPeriod"/>
            </a:pPr>
            <a:endParaRPr lang="fr-CA" sz="1000" dirty="0">
              <a:solidFill>
                <a:srgbClr val="404040"/>
              </a:solidFill>
            </a:endParaRPr>
          </a:p>
          <a:p>
            <a:endParaRPr lang="fr-CA" dirty="0"/>
          </a:p>
        </p:txBody>
      </p:sp>
      <p:sp>
        <p:nvSpPr>
          <p:cNvPr id="3" name="Espace réservé du numéro de diapositive 2">
            <a:extLst>
              <a:ext uri="{FF2B5EF4-FFF2-40B4-BE49-F238E27FC236}">
                <a16:creationId xmlns:a16="http://schemas.microsoft.com/office/drawing/2014/main" id="{FF5E367A-DA95-707C-68FB-EDEC6FC35D46}"/>
              </a:ext>
            </a:extLst>
          </p:cNvPr>
          <p:cNvSpPr>
            <a:spLocks noGrp="1"/>
          </p:cNvSpPr>
          <p:nvPr>
            <p:ph type="sldNum" sz="quarter" idx="12"/>
          </p:nvPr>
        </p:nvSpPr>
        <p:spPr/>
        <p:txBody>
          <a:bodyPr/>
          <a:lstStyle/>
          <a:p>
            <a:fld id="{73B850FF-6169-4056-8077-06FFA93A5366}" type="slidenum">
              <a:rPr lang="en-US" smtClean="0"/>
              <a:pPr/>
              <a:t>34</a:t>
            </a:fld>
            <a:endParaRPr lang="en-US" dirty="0"/>
          </a:p>
        </p:txBody>
      </p:sp>
    </p:spTree>
    <p:extLst>
      <p:ext uri="{BB962C8B-B14F-4D97-AF65-F5344CB8AC3E}">
        <p14:creationId xmlns:p14="http://schemas.microsoft.com/office/powerpoint/2010/main" val="23112433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0A4494-E3C4-D71D-1714-13EA76D8FFD0}"/>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0F2ACE20-5584-9726-45F2-4A6CCC8C8075}"/>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5891: </a:t>
            </a:r>
            <a:endParaRPr lang="fr-CA" b="1" u="sng" dirty="0"/>
          </a:p>
        </p:txBody>
      </p:sp>
      <p:sp>
        <p:nvSpPr>
          <p:cNvPr id="4" name="Espace réservé du contenu 3">
            <a:extLst>
              <a:ext uri="{FF2B5EF4-FFF2-40B4-BE49-F238E27FC236}">
                <a16:creationId xmlns:a16="http://schemas.microsoft.com/office/drawing/2014/main" id="{F923BDB7-E8C4-930A-E64F-5F623D2025F4}"/>
              </a:ext>
            </a:extLst>
          </p:cNvPr>
          <p:cNvSpPr>
            <a:spLocks noGrp="1"/>
          </p:cNvSpPr>
          <p:nvPr>
            <p:ph idx="1"/>
          </p:nvPr>
        </p:nvSpPr>
        <p:spPr>
          <a:xfrm>
            <a:off x="537328" y="2317687"/>
            <a:ext cx="10916239" cy="4019739"/>
          </a:xfrm>
        </p:spPr>
        <p:txBody>
          <a:bodyPr>
            <a:normAutofit lnSpcReduction="10000"/>
          </a:bodyPr>
          <a:lstStyle/>
          <a:p>
            <a:pPr marL="514350" indent="-514350">
              <a:buFont typeface="+mj-lt"/>
              <a:buAutoNum type="arabicPeriod" startAt="2"/>
            </a:pPr>
            <a:r>
              <a:rPr lang="fr-CA" dirty="0">
                <a:solidFill>
                  <a:srgbClr val="404040"/>
                </a:solidFill>
              </a:rPr>
              <a:t>SUITE DE LA PRÉSENTATION  DU PREMIER PROJET DE RÈGLEMENT NO. 591</a:t>
            </a:r>
            <a:r>
              <a:rPr lang="fr-CA" i="1" dirty="0">
                <a:solidFill>
                  <a:srgbClr val="404040"/>
                </a:solidFill>
              </a:rPr>
              <a:t>:</a:t>
            </a:r>
          </a:p>
          <a:p>
            <a:pPr marL="914400" lvl="1" indent="-514350">
              <a:buFont typeface="+mj-lt"/>
              <a:buAutoNum type="arabicPeriod"/>
            </a:pPr>
            <a:r>
              <a:rPr lang="fr-CA" sz="1200" b="1" dirty="0">
                <a:solidFill>
                  <a:srgbClr val="404040"/>
                </a:solidFill>
              </a:rPr>
              <a:t>SUITE DE L’ARTICLE 2 : </a:t>
            </a:r>
            <a:r>
              <a:rPr lang="fr-CA" sz="1100" b="1" dirty="0">
                <a:solidFill>
                  <a:srgbClr val="404040"/>
                </a:solidFill>
              </a:rPr>
              <a:t> </a:t>
            </a:r>
            <a:r>
              <a:rPr lang="fr-CA" sz="1150" dirty="0">
                <a:effectLst/>
                <a:latin typeface="Arial" panose="020B0604020202020204" pitchFamily="34" charset="0"/>
                <a:ea typeface="MS Mincho" panose="02020609040205080304" pitchFamily="49" charset="-128"/>
              </a:rPr>
              <a:t> </a:t>
            </a:r>
            <a:endParaRPr lang="fr-CA" sz="1200" dirty="0">
              <a:effectLst/>
              <a:latin typeface="Arial" panose="020B0604020202020204" pitchFamily="34" charset="0"/>
              <a:ea typeface="MS Mincho" panose="02020609040205080304" pitchFamily="49" charset="-128"/>
            </a:endParaRPr>
          </a:p>
          <a:p>
            <a:pPr algn="just">
              <a:lnSpc>
                <a:spcPct val="20000"/>
              </a:lnSpc>
              <a:buNone/>
            </a:pPr>
            <a:r>
              <a:rPr lang="fr-CA" sz="1100" b="1" dirty="0">
                <a:solidFill>
                  <a:srgbClr val="FF0000"/>
                </a:solidFill>
                <a:effectLst/>
                <a:latin typeface="Arial" panose="020B0604020202020204" pitchFamily="34" charset="0"/>
                <a:ea typeface="MS Mincho" panose="02020609040205080304" pitchFamily="49" charset="-128"/>
              </a:rPr>
              <a:t>« 19.1.1 Abri temporaire pour remisage</a:t>
            </a:r>
            <a:endParaRPr lang="fr-CA" sz="1200" dirty="0">
              <a:effectLst/>
              <a:latin typeface="Arial" panose="020B0604020202020204" pitchFamily="34" charset="0"/>
              <a:ea typeface="MS Mincho" panose="02020609040205080304" pitchFamily="49" charset="-128"/>
            </a:endParaRPr>
          </a:p>
          <a:p>
            <a:pPr marL="0" indent="0" algn="just">
              <a:lnSpc>
                <a:spcPct val="120000"/>
              </a:lnSpc>
              <a:buNone/>
            </a:pPr>
            <a:r>
              <a:rPr lang="fr-CA" sz="1100" dirty="0">
                <a:solidFill>
                  <a:srgbClr val="FF0000"/>
                </a:solidFill>
                <a:effectLst/>
                <a:latin typeface="Arial" panose="020B0604020202020204" pitchFamily="34" charset="0"/>
                <a:ea typeface="MS Mincho" panose="02020609040205080304" pitchFamily="49" charset="-128"/>
              </a:rPr>
              <a:t>Dans </a:t>
            </a:r>
            <a:r>
              <a:rPr lang="fr-CA" sz="1100" dirty="0">
                <a:solidFill>
                  <a:srgbClr val="FF0000"/>
                </a:solidFill>
                <a:latin typeface="Arial" panose="020B0604020202020204" pitchFamily="34" charset="0"/>
                <a:ea typeface="MS Mincho" panose="02020609040205080304" pitchFamily="49" charset="-128"/>
              </a:rPr>
              <a:t>toutes les zones, il est permis d’installer un abri temporaire pour remisage, aux conditions suivantes :</a:t>
            </a:r>
          </a:p>
          <a:p>
            <a:pPr algn="just">
              <a:lnSpc>
                <a:spcPct val="120000"/>
              </a:lnSpc>
              <a:buFont typeface="Arial" panose="020B0604020202020204" pitchFamily="34" charset="0"/>
              <a:buChar char="•"/>
            </a:pPr>
            <a:r>
              <a:rPr lang="fr-CA" sz="1100" dirty="0">
                <a:solidFill>
                  <a:srgbClr val="FF0000"/>
                </a:solidFill>
                <a:latin typeface="Arial" panose="020B0604020202020204" pitchFamily="34" charset="0"/>
                <a:ea typeface="MS Mincho" panose="02020609040205080304" pitchFamily="49" charset="-128"/>
              </a:rPr>
              <a:t> </a:t>
            </a:r>
            <a:r>
              <a:rPr lang="fr-CA" sz="1100" dirty="0">
                <a:solidFill>
                  <a:srgbClr val="FF0000"/>
                </a:solidFill>
                <a:latin typeface="Arial" panose="020B0604020202020204" pitchFamily="34" charset="0"/>
                <a:ea typeface="Times New Roman" panose="02020603050405020304" pitchFamily="18" charset="0"/>
              </a:rPr>
              <a:t>Il doit y avoir un bâtiment principal sur le même terrain;</a:t>
            </a:r>
            <a:endParaRPr lang="fr-CA" sz="1200" dirty="0">
              <a:latin typeface="Arial" panose="020B0604020202020204" pitchFamily="34" charset="0"/>
              <a:ea typeface="Times New Roman" panose="02020603050405020304" pitchFamily="18" charset="0"/>
            </a:endParaRPr>
          </a:p>
          <a:p>
            <a:pPr algn="just">
              <a:buFont typeface="Arial" panose="020B0604020202020204" pitchFamily="34" charset="0"/>
              <a:buChar char="•"/>
            </a:pPr>
            <a:r>
              <a:rPr lang="fr-CA" sz="1100" dirty="0">
                <a:solidFill>
                  <a:srgbClr val="FF0000"/>
                </a:solidFill>
                <a:latin typeface="Arial" panose="020B0604020202020204" pitchFamily="34" charset="0"/>
                <a:ea typeface="MS Mincho" panose="02020609040205080304" pitchFamily="49" charset="-128"/>
              </a:rPr>
              <a:t> </a:t>
            </a:r>
            <a:r>
              <a:rPr lang="fr-CA" sz="1100" dirty="0">
                <a:solidFill>
                  <a:srgbClr val="FF0000"/>
                </a:solidFill>
                <a:latin typeface="Arial" panose="020B0604020202020204" pitchFamily="34" charset="0"/>
                <a:ea typeface="Times New Roman" panose="02020603050405020304" pitchFamily="18" charset="0"/>
              </a:rPr>
              <a:t>La période d’implantation : entre le 1</a:t>
            </a:r>
            <a:r>
              <a:rPr lang="fr-CA" sz="1100" baseline="30000" dirty="0">
                <a:solidFill>
                  <a:srgbClr val="FF0000"/>
                </a:solidFill>
                <a:latin typeface="Arial" panose="020B0604020202020204" pitchFamily="34" charset="0"/>
                <a:ea typeface="Times New Roman" panose="02020603050405020304" pitchFamily="18" charset="0"/>
              </a:rPr>
              <a:t>er</a:t>
            </a:r>
            <a:r>
              <a:rPr lang="fr-CA" sz="700" dirty="0">
                <a:solidFill>
                  <a:srgbClr val="FF0000"/>
                </a:solidFill>
                <a:latin typeface="Arial" panose="020B0604020202020204" pitchFamily="34" charset="0"/>
                <a:ea typeface="Times New Roman" panose="02020603050405020304" pitchFamily="18" charset="0"/>
              </a:rPr>
              <a:t> </a:t>
            </a:r>
            <a:r>
              <a:rPr lang="fr-CA" sz="1100" dirty="0">
                <a:solidFill>
                  <a:srgbClr val="FF0000"/>
                </a:solidFill>
                <a:latin typeface="Arial" panose="020B0604020202020204" pitchFamily="34" charset="0"/>
                <a:ea typeface="Times New Roman" panose="02020603050405020304" pitchFamily="18" charset="0"/>
              </a:rPr>
              <a:t>janvier au 31 décembre de chaque année, il est </a:t>
            </a:r>
            <a:r>
              <a:rPr lang="fr-CA" sz="1100" dirty="0">
                <a:solidFill>
                  <a:srgbClr val="FF0000"/>
                </a:solidFill>
                <a:latin typeface="Arial" panose="020B0604020202020204" pitchFamily="34" charset="0"/>
                <a:ea typeface="MS Mincho" panose="02020609040205080304" pitchFamily="49" charset="-128"/>
              </a:rPr>
              <a:t>permis d’installer un abri temporaire de remisage, selon les spécifications du présent  article;</a:t>
            </a:r>
          </a:p>
          <a:p>
            <a:pPr algn="just">
              <a:buFont typeface="Arial" panose="020B0604020202020204" pitchFamily="34" charset="0"/>
              <a:buChar char="•"/>
            </a:pPr>
            <a:r>
              <a:rPr lang="fr-CA" sz="1200" dirty="0">
                <a:solidFill>
                  <a:srgbClr val="FF0000"/>
                </a:solidFill>
                <a:latin typeface="Arial" panose="020B0604020202020204" pitchFamily="34" charset="0"/>
                <a:ea typeface="Times New Roman" panose="02020603050405020304" pitchFamily="18" charset="0"/>
              </a:rPr>
              <a:t>Cet abri temporaire pour remisage doit être fabriqué en toile épaisse ou un autre matériel spécifiquement manufacturé à cette fin sur une ossature métallique (démontable et amovible). Les murs en toile épaisse peuvent avoir les quatre (4) côtés qui s’enlèvent partiellement pour la période estivale ou peuvent demeurer en place à l’année;</a:t>
            </a:r>
          </a:p>
          <a:p>
            <a:pPr algn="just">
              <a:buFont typeface="Arial" panose="020B0604020202020204" pitchFamily="34" charset="0"/>
              <a:buChar char="•"/>
            </a:pPr>
            <a:r>
              <a:rPr lang="fr-CA" sz="1100" dirty="0">
                <a:solidFill>
                  <a:srgbClr val="FF0000"/>
                </a:solidFill>
                <a:latin typeface="Arial" panose="020B0604020202020204" pitchFamily="34" charset="0"/>
                <a:ea typeface="Times New Roman" panose="02020603050405020304" pitchFamily="18" charset="0"/>
              </a:rPr>
              <a:t>Le revêtement doit être fixé à une structure démontable et bien ancrée au sol en permanence;</a:t>
            </a:r>
          </a:p>
          <a:p>
            <a:pPr algn="just">
              <a:buFont typeface="Arial" panose="020B0604020202020204" pitchFamily="34" charset="0"/>
              <a:buChar char="•"/>
            </a:pPr>
            <a:r>
              <a:rPr lang="fr-CA" sz="11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L</a:t>
            </a:r>
            <a:r>
              <a:rPr lang="fr-CA" sz="1100" dirty="0">
                <a:solidFill>
                  <a:srgbClr val="FF0000"/>
                </a:solidFill>
                <a:latin typeface="Arial" panose="020B0604020202020204" pitchFamily="34" charset="0"/>
                <a:ea typeface="Times New Roman" panose="02020603050405020304" pitchFamily="18" charset="0"/>
              </a:rPr>
              <a:t>’abri doit être tenu propre et en bon état de conservation;</a:t>
            </a:r>
          </a:p>
          <a:p>
            <a:pPr algn="just">
              <a:buFont typeface="Arial" panose="020B0604020202020204" pitchFamily="34" charset="0"/>
              <a:buChar char="•"/>
            </a:pPr>
            <a:r>
              <a:rPr lang="fr-CA" sz="1100" dirty="0">
                <a:solidFill>
                  <a:srgbClr val="FF0000"/>
                </a:solidFill>
                <a:latin typeface="Arial" panose="020B0604020202020204" pitchFamily="34" charset="0"/>
                <a:ea typeface="Times New Roman" panose="02020603050405020304" pitchFamily="18" charset="0"/>
              </a:rPr>
              <a:t>L’abri temporaire de remisage doit être localisé dans la cour arrière du bâtiment principal. Pour les zones 102 à 105, cela est possible aussi dans la cour avant, tel qu’indiqué à l’article 13.2 du règlement de zonage. </a:t>
            </a:r>
          </a:p>
          <a:p>
            <a:pPr algn="just">
              <a:buFont typeface="Arial" panose="020B0604020202020204" pitchFamily="34" charset="0"/>
              <a:buChar char="•"/>
            </a:pPr>
            <a:r>
              <a:rPr lang="fr-CA" sz="11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a:t>
            </a:r>
            <a:r>
              <a:rPr lang="fr-CA" sz="1100" dirty="0">
                <a:solidFill>
                  <a:srgbClr val="FF0000"/>
                </a:solidFill>
                <a:latin typeface="Arial" panose="020B0604020202020204" pitchFamily="34" charset="0"/>
                <a:ea typeface="Times New Roman" panose="02020603050405020304" pitchFamily="18" charset="0"/>
              </a:rPr>
              <a:t>La superficie maximale de l’abri temporaire de remisage est de 50 mètres carrés (538 pieds carrés) par unité de logement;</a:t>
            </a:r>
            <a:endParaRPr lang="fr-CA" sz="1200" dirty="0">
              <a:latin typeface="Arial" panose="020B0604020202020204" pitchFamily="34" charset="0"/>
              <a:ea typeface="Times New Roman" panose="02020603050405020304" pitchFamily="18" charset="0"/>
            </a:endParaRPr>
          </a:p>
          <a:p>
            <a:pPr algn="just">
              <a:buFont typeface="Arial" panose="020B0604020202020204" pitchFamily="34" charset="0"/>
              <a:buChar char="•"/>
            </a:pPr>
            <a:r>
              <a:rPr lang="fr-CA" sz="1100" dirty="0">
                <a:solidFill>
                  <a:srgbClr val="FF0000"/>
                </a:solidFill>
                <a:latin typeface="Arial" panose="020B0604020202020204" pitchFamily="34" charset="0"/>
                <a:ea typeface="MS Mincho" panose="02020609040205080304" pitchFamily="49" charset="-128"/>
              </a:rPr>
              <a:t> </a:t>
            </a:r>
            <a:r>
              <a:rPr lang="fr-CA" sz="1100" dirty="0">
                <a:solidFill>
                  <a:srgbClr val="FF0000"/>
                </a:solidFill>
                <a:latin typeface="Arial" panose="020B0604020202020204" pitchFamily="34" charset="0"/>
                <a:ea typeface="Times New Roman" panose="02020603050405020304" pitchFamily="18" charset="0"/>
              </a:rPr>
              <a:t>La hauteur maximale de l’abri temporaire de remisage est de 3 mètres.</a:t>
            </a:r>
            <a:endParaRPr lang="fr-CA" sz="1200" dirty="0">
              <a:latin typeface="Arial" panose="020B0604020202020204" pitchFamily="34" charset="0"/>
              <a:ea typeface="Times New Roman" panose="02020603050405020304" pitchFamily="18" charset="0"/>
            </a:endParaRPr>
          </a:p>
          <a:p>
            <a:pPr algn="just">
              <a:lnSpc>
                <a:spcPct val="120000"/>
              </a:lnSpc>
              <a:buNone/>
            </a:pPr>
            <a:endParaRPr lang="fr-CA" sz="1200" dirty="0">
              <a:effectLst/>
              <a:latin typeface="Arial" panose="020B0604020202020204" pitchFamily="34" charset="0"/>
              <a:ea typeface="MS Mincho" panose="02020609040205080304" pitchFamily="49" charset="-128"/>
            </a:endParaRPr>
          </a:p>
          <a:p>
            <a:pPr marL="1314450" lvl="2" indent="-514350">
              <a:buFont typeface="+mj-lt"/>
              <a:buAutoNum type="arabicPeriod"/>
            </a:pPr>
            <a:endParaRPr lang="fr-CA" sz="1000" dirty="0">
              <a:solidFill>
                <a:srgbClr val="404040"/>
              </a:solidFill>
            </a:endParaRPr>
          </a:p>
          <a:p>
            <a:endParaRPr lang="fr-CA" dirty="0"/>
          </a:p>
        </p:txBody>
      </p:sp>
      <p:sp>
        <p:nvSpPr>
          <p:cNvPr id="3" name="Espace réservé du numéro de diapositive 2">
            <a:extLst>
              <a:ext uri="{FF2B5EF4-FFF2-40B4-BE49-F238E27FC236}">
                <a16:creationId xmlns:a16="http://schemas.microsoft.com/office/drawing/2014/main" id="{F8C494DB-1C81-6A56-F7D2-2543D97DBEBC}"/>
              </a:ext>
            </a:extLst>
          </p:cNvPr>
          <p:cNvSpPr>
            <a:spLocks noGrp="1"/>
          </p:cNvSpPr>
          <p:nvPr>
            <p:ph type="sldNum" sz="quarter" idx="12"/>
          </p:nvPr>
        </p:nvSpPr>
        <p:spPr/>
        <p:txBody>
          <a:bodyPr/>
          <a:lstStyle/>
          <a:p>
            <a:fld id="{73B850FF-6169-4056-8077-06FFA93A5366}" type="slidenum">
              <a:rPr lang="en-US" smtClean="0"/>
              <a:pPr/>
              <a:t>35</a:t>
            </a:fld>
            <a:endParaRPr lang="en-US" dirty="0"/>
          </a:p>
        </p:txBody>
      </p:sp>
    </p:spTree>
    <p:extLst>
      <p:ext uri="{BB962C8B-B14F-4D97-AF65-F5344CB8AC3E}">
        <p14:creationId xmlns:p14="http://schemas.microsoft.com/office/powerpoint/2010/main" val="329652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8AF1DB-D104-E933-3F68-EB4F526FE680}"/>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189953E8-ADA7-84EF-4FCE-511065B247A7}"/>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4" name="Espace réservé du contenu 3">
            <a:extLst>
              <a:ext uri="{FF2B5EF4-FFF2-40B4-BE49-F238E27FC236}">
                <a16:creationId xmlns:a16="http://schemas.microsoft.com/office/drawing/2014/main" id="{A4FF7FCC-E3DF-21F8-2584-3C2AE867F958}"/>
              </a:ext>
            </a:extLst>
          </p:cNvPr>
          <p:cNvSpPr>
            <a:spLocks noGrp="1"/>
          </p:cNvSpPr>
          <p:nvPr>
            <p:ph idx="1"/>
          </p:nvPr>
        </p:nvSpPr>
        <p:spPr>
          <a:xfrm>
            <a:off x="537328" y="2317687"/>
            <a:ext cx="10916239" cy="4019739"/>
          </a:xfrm>
        </p:spPr>
        <p:txBody>
          <a:bodyPr>
            <a:normAutofit/>
          </a:bodyPr>
          <a:lstStyle/>
          <a:p>
            <a:pPr marL="514350" indent="-514350">
              <a:buFont typeface="+mj-lt"/>
              <a:buAutoNum type="arabicPeriod" startAt="2"/>
            </a:pPr>
            <a:r>
              <a:rPr lang="fr-CA" dirty="0">
                <a:solidFill>
                  <a:srgbClr val="404040"/>
                </a:solidFill>
              </a:rPr>
              <a:t>SUITE DE LA PRÉSENTATION  DU PREMIER PROJET DE RÈGLEMENT NO. 591</a:t>
            </a:r>
            <a:r>
              <a:rPr lang="fr-CA" i="1" dirty="0">
                <a:solidFill>
                  <a:srgbClr val="404040"/>
                </a:solidFill>
              </a:rPr>
              <a:t>:</a:t>
            </a:r>
          </a:p>
          <a:p>
            <a:pPr marL="914400" lvl="1" indent="-514350">
              <a:buFont typeface="+mj-lt"/>
              <a:buAutoNum type="arabicPeriod"/>
            </a:pPr>
            <a:r>
              <a:rPr lang="fr-CA" sz="1200" b="1" dirty="0">
                <a:solidFill>
                  <a:srgbClr val="404040"/>
                </a:solidFill>
              </a:rPr>
              <a:t>SUITE DE L’ARTICLE 2 : </a:t>
            </a:r>
            <a:endParaRPr lang="fr-CA" sz="1000" b="1" dirty="0">
              <a:solidFill>
                <a:srgbClr val="404040"/>
              </a:solidFill>
            </a:endParaRPr>
          </a:p>
          <a:p>
            <a:pPr algn="just">
              <a:buNone/>
            </a:pPr>
            <a:r>
              <a:rPr lang="fr-CA" sz="1200" dirty="0">
                <a:solidFill>
                  <a:srgbClr val="FF0000"/>
                </a:solidFill>
                <a:effectLst/>
                <a:latin typeface="Arial" panose="020B0604020202020204" pitchFamily="34" charset="0"/>
                <a:ea typeface="MS Mincho" panose="02020609040205080304" pitchFamily="49" charset="-128"/>
              </a:rPr>
              <a:t>L'implantation de l'abri temporaire de remisage doit respecter les distances minimales suivantes</a:t>
            </a:r>
            <a:r>
              <a:rPr lang="fr-CA" sz="1200" dirty="0">
                <a:effectLst/>
                <a:latin typeface="Arial" panose="020B0604020202020204" pitchFamily="34" charset="0"/>
                <a:ea typeface="MS Mincho" panose="02020609040205080304" pitchFamily="49" charset="-128"/>
              </a:rPr>
              <a:t>:</a:t>
            </a:r>
          </a:p>
          <a:p>
            <a:pPr algn="just">
              <a:buNone/>
            </a:pPr>
            <a:r>
              <a:rPr lang="fr-CA" sz="1200" dirty="0">
                <a:solidFill>
                  <a:srgbClr val="FF0000"/>
                </a:solidFill>
                <a:effectLst/>
                <a:latin typeface="Arial" panose="020B0604020202020204" pitchFamily="34" charset="0"/>
                <a:ea typeface="MS Mincho" panose="02020609040205080304" pitchFamily="49" charset="-128"/>
              </a:rPr>
              <a:t>-       </a:t>
            </a:r>
            <a:r>
              <a:rPr lang="fr-CA" sz="1200" dirty="0">
                <a:solidFill>
                  <a:srgbClr val="FF0000"/>
                </a:solidFill>
                <a:effectLst/>
                <a:latin typeface="Arial" panose="020B0604020202020204" pitchFamily="34" charset="0"/>
                <a:ea typeface="Times New Roman" panose="02020603050405020304" pitchFamily="18" charset="0"/>
              </a:rPr>
              <a:t>1,5 mètre de la ligne latérale du terrain;</a:t>
            </a:r>
            <a:endParaRPr lang="fr-CA" sz="1200" dirty="0">
              <a:effectLst/>
              <a:latin typeface="Arial" panose="020B0604020202020204" pitchFamily="34" charset="0"/>
              <a:ea typeface="MS Mincho" panose="02020609040205080304" pitchFamily="49" charset="-128"/>
            </a:endParaRPr>
          </a:p>
          <a:p>
            <a:pPr marL="342900" lvl="0" indent="-342900" algn="just">
              <a:buFont typeface="Arial" panose="020B0604020202020204" pitchFamily="34" charset="0"/>
              <a:buChar char="-"/>
            </a:pPr>
            <a:r>
              <a:rPr lang="fr-CA" sz="1200" dirty="0">
                <a:solidFill>
                  <a:srgbClr val="FF0000"/>
                </a:solidFill>
                <a:effectLst/>
                <a:latin typeface="Arial" panose="020B0604020202020204" pitchFamily="34" charset="0"/>
                <a:ea typeface="Times New Roman" panose="02020603050405020304" pitchFamily="18" charset="0"/>
              </a:rPr>
              <a:t>1,5 mètre de la ligne arrière du terrain;</a:t>
            </a:r>
            <a:endParaRPr lang="fr-CA" sz="1200" dirty="0">
              <a:effectLst/>
              <a:latin typeface="Arial" panose="020B0604020202020204" pitchFamily="34" charset="0"/>
              <a:ea typeface="MS Mincho" panose="02020609040205080304" pitchFamily="49" charset="-128"/>
            </a:endParaRPr>
          </a:p>
          <a:p>
            <a:pPr marL="342900" lvl="0" indent="-342900" algn="just">
              <a:buFont typeface="Arial" panose="020B0604020202020204" pitchFamily="34" charset="0"/>
              <a:buChar char="-"/>
            </a:pPr>
            <a:r>
              <a:rPr lang="fr-CA" sz="1200" dirty="0">
                <a:solidFill>
                  <a:srgbClr val="FF0000"/>
                </a:solidFill>
                <a:effectLst/>
                <a:latin typeface="Arial" panose="020B0604020202020204" pitchFamily="34" charset="0"/>
                <a:ea typeface="Times New Roman" panose="02020603050405020304" pitchFamily="18" charset="0"/>
              </a:rPr>
              <a:t>1,5 mètre entre l’abri temporaire de remisage et un bâtiment principal;</a:t>
            </a:r>
            <a:endParaRPr lang="fr-CA" sz="1200" dirty="0">
              <a:effectLst/>
              <a:latin typeface="Arial" panose="020B0604020202020204" pitchFamily="34" charset="0"/>
              <a:ea typeface="MS Mincho" panose="02020609040205080304" pitchFamily="49" charset="-128"/>
            </a:endParaRPr>
          </a:p>
          <a:p>
            <a:pPr marL="342900" lvl="0" indent="-342900" algn="just">
              <a:buFont typeface="Arial" panose="020B0604020202020204" pitchFamily="34" charset="0"/>
              <a:buChar char="-"/>
            </a:pPr>
            <a:r>
              <a:rPr lang="fr-CA" sz="1200" dirty="0">
                <a:solidFill>
                  <a:srgbClr val="FF0000"/>
                </a:solidFill>
                <a:effectLst/>
                <a:latin typeface="Arial" panose="020B0604020202020204" pitchFamily="34" charset="0"/>
                <a:ea typeface="Times New Roman" panose="02020603050405020304" pitchFamily="18" charset="0"/>
              </a:rPr>
              <a:t>2 mètres d’un fossé (La distance d’un cours d’eau est réglementé par d’autres dispositions).</a:t>
            </a:r>
            <a:endParaRPr lang="fr-CA" sz="1200" dirty="0">
              <a:effectLst/>
              <a:latin typeface="Arial" panose="020B0604020202020204" pitchFamily="34" charset="0"/>
              <a:ea typeface="MS Mincho" panose="02020609040205080304" pitchFamily="49" charset="-128"/>
            </a:endParaRPr>
          </a:p>
          <a:p>
            <a:pPr algn="just">
              <a:buNone/>
            </a:pPr>
            <a:r>
              <a:rPr lang="fr-CA" sz="1200" dirty="0">
                <a:solidFill>
                  <a:srgbClr val="FF0000"/>
                </a:solidFill>
                <a:effectLst/>
                <a:latin typeface="Arial" panose="020B0604020202020204" pitchFamily="34" charset="0"/>
                <a:ea typeface="MS Mincho" panose="02020609040205080304" pitchFamily="49" charset="-128"/>
              </a:rPr>
              <a:t>L’abri temporaire de remisage étant permis à l’année peut devenir permanent. Ainsi, les normes</a:t>
            </a:r>
            <a:r>
              <a:rPr lang="fr-CA" sz="1200" dirty="0">
                <a:latin typeface="Arial" panose="020B0604020202020204" pitchFamily="34" charset="0"/>
                <a:ea typeface="MS Mincho" panose="02020609040205080304" pitchFamily="49" charset="-128"/>
              </a:rPr>
              <a:t> </a:t>
            </a:r>
            <a:r>
              <a:rPr lang="fr-CA" sz="1200" dirty="0">
                <a:solidFill>
                  <a:srgbClr val="FF0000"/>
                </a:solidFill>
                <a:effectLst/>
                <a:latin typeface="Arial" panose="020B0604020202020204" pitchFamily="34" charset="0"/>
                <a:ea typeface="MS Mincho" panose="02020609040205080304" pitchFamily="49" charset="-128"/>
              </a:rPr>
              <a:t>relatives aux bâtiments accessoires touchant la superficie maximale pour un bâtiment, la superficie maximale de tous les bâtiments ainsi que le nombre maximum de bâtiments contenues aux grilles de spécifications s’appliquent aussi pour un tel abri. »</a:t>
            </a:r>
            <a:endParaRPr lang="fr-CA" sz="1200" dirty="0">
              <a:effectLst/>
              <a:latin typeface="Arial" panose="020B0604020202020204" pitchFamily="34" charset="0"/>
              <a:ea typeface="MS Mincho" panose="02020609040205080304" pitchFamily="49" charset="-128"/>
            </a:endParaRPr>
          </a:p>
          <a:p>
            <a:pPr marL="1314450" lvl="2" indent="-514350">
              <a:buFont typeface="+mj-lt"/>
              <a:buAutoNum type="arabicPeriod"/>
            </a:pPr>
            <a:endParaRPr lang="fr-CA" sz="1000" dirty="0">
              <a:solidFill>
                <a:srgbClr val="404040"/>
              </a:solidFill>
            </a:endParaRPr>
          </a:p>
          <a:p>
            <a:endParaRPr lang="fr-CA" dirty="0"/>
          </a:p>
        </p:txBody>
      </p:sp>
      <p:sp>
        <p:nvSpPr>
          <p:cNvPr id="3" name="Espace réservé du numéro de diapositive 2">
            <a:extLst>
              <a:ext uri="{FF2B5EF4-FFF2-40B4-BE49-F238E27FC236}">
                <a16:creationId xmlns:a16="http://schemas.microsoft.com/office/drawing/2014/main" id="{C308C2DE-36D9-1B98-72E5-FD9505AD198D}"/>
              </a:ext>
            </a:extLst>
          </p:cNvPr>
          <p:cNvSpPr>
            <a:spLocks noGrp="1"/>
          </p:cNvSpPr>
          <p:nvPr>
            <p:ph type="sldNum" sz="quarter" idx="12"/>
          </p:nvPr>
        </p:nvSpPr>
        <p:spPr/>
        <p:txBody>
          <a:bodyPr/>
          <a:lstStyle/>
          <a:p>
            <a:fld id="{73B850FF-6169-4056-8077-06FFA93A5366}" type="slidenum">
              <a:rPr lang="en-US" smtClean="0"/>
              <a:pPr/>
              <a:t>36</a:t>
            </a:fld>
            <a:endParaRPr lang="en-US" dirty="0"/>
          </a:p>
        </p:txBody>
      </p:sp>
    </p:spTree>
    <p:extLst>
      <p:ext uri="{BB962C8B-B14F-4D97-AF65-F5344CB8AC3E}">
        <p14:creationId xmlns:p14="http://schemas.microsoft.com/office/powerpoint/2010/main" val="30924204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E0BFF-D7D9-2996-5998-0C4854A27829}"/>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30D6B33F-6BEC-BBC8-437C-244A531D18B1}"/>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4" name="Espace réservé du contenu 3">
            <a:extLst>
              <a:ext uri="{FF2B5EF4-FFF2-40B4-BE49-F238E27FC236}">
                <a16:creationId xmlns:a16="http://schemas.microsoft.com/office/drawing/2014/main" id="{3796A317-9B84-50E1-5A2A-F208F5CE0FD8}"/>
              </a:ext>
            </a:extLst>
          </p:cNvPr>
          <p:cNvSpPr>
            <a:spLocks noGrp="1"/>
          </p:cNvSpPr>
          <p:nvPr>
            <p:ph idx="1"/>
          </p:nvPr>
        </p:nvSpPr>
        <p:spPr>
          <a:xfrm>
            <a:off x="537328" y="2317687"/>
            <a:ext cx="10916239" cy="4019739"/>
          </a:xfrm>
        </p:spPr>
        <p:txBody>
          <a:bodyPr>
            <a:normAutofit/>
          </a:bodyPr>
          <a:lstStyle/>
          <a:p>
            <a:pPr marL="514350" indent="-514350">
              <a:buFont typeface="+mj-lt"/>
              <a:buAutoNum type="arabicPeriod" startAt="3"/>
            </a:pPr>
            <a:r>
              <a:rPr lang="fr-CA" dirty="0">
                <a:solidFill>
                  <a:srgbClr val="404040"/>
                </a:solidFill>
              </a:rPr>
              <a:t>DISPOSITIONS POUVANT FAIRE L’OBJET D’UNE DEMANDE RÉFÉRENDAIRE AU </a:t>
            </a:r>
            <a:r>
              <a:rPr lang="fr-CA" b="1" dirty="0">
                <a:solidFill>
                  <a:srgbClr val="404040"/>
                </a:solidFill>
              </a:rPr>
              <a:t>SECOND</a:t>
            </a:r>
            <a:r>
              <a:rPr lang="fr-CA" dirty="0">
                <a:solidFill>
                  <a:srgbClr val="404040"/>
                </a:solidFill>
              </a:rPr>
              <a:t> PROJET DE RÈGLEMENT NO. 591</a:t>
            </a:r>
            <a:r>
              <a:rPr lang="fr-CA" i="1" dirty="0">
                <a:solidFill>
                  <a:srgbClr val="404040"/>
                </a:solidFill>
              </a:rPr>
              <a:t>:</a:t>
            </a:r>
          </a:p>
          <a:p>
            <a:pPr marL="914400" lvl="1" indent="-514350">
              <a:buFont typeface="+mj-lt"/>
              <a:buAutoNum type="arabicPeriod"/>
            </a:pPr>
            <a:r>
              <a:rPr lang="fr-CA" sz="1200" b="1" dirty="0">
                <a:solidFill>
                  <a:srgbClr val="404040"/>
                </a:solidFill>
              </a:rPr>
              <a:t>À LA SUITE DE LA PRÉSENTATION DU PREMIER PROJET DE RÈGLEMENT NO 591 LORS DE LA CONSULTATION PUBLIQUE :</a:t>
            </a:r>
          </a:p>
          <a:p>
            <a:pPr marL="914400" lvl="1" indent="-514350">
              <a:buFont typeface="+mj-lt"/>
              <a:buAutoNum type="arabicPeriod"/>
            </a:pPr>
            <a:r>
              <a:rPr lang="fr-CA" sz="1200" b="1" dirty="0">
                <a:solidFill>
                  <a:srgbClr val="404040"/>
                </a:solidFill>
              </a:rPr>
              <a:t>IDENTIFICATION DES DISPOSTIONS SUSCEPTIBLES D’APPROBATION RÉFÉRENDAIRE QUI SERONT INCLUSES AU </a:t>
            </a:r>
            <a:r>
              <a:rPr lang="fr-CA" sz="1200" b="1" u="sng" dirty="0">
                <a:solidFill>
                  <a:srgbClr val="404040"/>
                </a:solidFill>
              </a:rPr>
              <a:t>SECOND</a:t>
            </a:r>
            <a:r>
              <a:rPr lang="fr-CA" sz="1200" b="1" dirty="0">
                <a:solidFill>
                  <a:srgbClr val="404040"/>
                </a:solidFill>
              </a:rPr>
              <a:t> PROJET  :</a:t>
            </a:r>
            <a:endParaRPr lang="fr-CA" sz="1200" dirty="0">
              <a:solidFill>
                <a:srgbClr val="404040"/>
              </a:solidFill>
            </a:endParaRPr>
          </a:p>
          <a:p>
            <a:pPr marL="1314450" lvl="2" indent="-514350">
              <a:buFont typeface="+mj-lt"/>
              <a:buAutoNum type="arabicPeriod"/>
            </a:pPr>
            <a:r>
              <a:rPr lang="fr-CA" sz="1000" b="1" dirty="0">
                <a:solidFill>
                  <a:srgbClr val="404040"/>
                </a:solidFill>
              </a:rPr>
              <a:t>PERMISSIONS D’INSTALLER UN ABRI D’AUTO TEMPORAIRE HIVERNAL DANS TOUTES LES ZONES SELON L’ARTICLE 19.1;</a:t>
            </a:r>
          </a:p>
          <a:p>
            <a:pPr marL="1314450" lvl="2" indent="-514350">
              <a:buFont typeface="+mj-lt"/>
              <a:buAutoNum type="arabicPeriod"/>
            </a:pPr>
            <a:r>
              <a:rPr lang="fr-CA" sz="1000" b="1" dirty="0">
                <a:solidFill>
                  <a:srgbClr val="404040"/>
                </a:solidFill>
              </a:rPr>
              <a:t>PERMISSION D’INSTALLER UN ABRI TEMPORAIRE POUR REMISAGE DANS TOUTES LES ZONES SELON L’ARTICLE 19.1.1;</a:t>
            </a:r>
          </a:p>
          <a:p>
            <a:pPr marL="1314450" lvl="2" indent="-514350">
              <a:buFont typeface="+mj-lt"/>
              <a:buAutoNum type="arabicPeriod"/>
            </a:pPr>
            <a:r>
              <a:rPr lang="fr-CA" sz="1000" b="1" dirty="0">
                <a:solidFill>
                  <a:srgbClr val="404040"/>
                </a:solidFill>
              </a:rPr>
              <a:t>LES DISTANCES MINIMALES D’IMPLANTATION DE L’ARTICLE 19.1 ;</a:t>
            </a:r>
          </a:p>
          <a:p>
            <a:pPr marL="1314450" lvl="2" indent="-514350">
              <a:buFont typeface="+mj-lt"/>
              <a:buAutoNum type="arabicPeriod"/>
            </a:pPr>
            <a:r>
              <a:rPr kumimoji="0" lang="fr-CA" sz="1000" b="1" i="0" u="none" strike="noStrike" kern="1200" cap="none" spc="0" normalizeH="0" baseline="0" noProof="0" dirty="0">
                <a:ln>
                  <a:noFill/>
                </a:ln>
                <a:solidFill>
                  <a:srgbClr val="404040"/>
                </a:solidFill>
                <a:effectLst/>
                <a:uLnTx/>
                <a:uFillTx/>
                <a:latin typeface="Century Gothic" panose="020B0502020202020204"/>
                <a:ea typeface="+mn-ea"/>
                <a:cs typeface="+mn-cs"/>
              </a:rPr>
              <a:t>LES DISTANCES MINIMALES D’IMPLANTATION DE L’ARTICLE </a:t>
            </a:r>
            <a:r>
              <a:rPr lang="fr-CA" sz="1000" b="1" dirty="0">
                <a:solidFill>
                  <a:srgbClr val="404040"/>
                </a:solidFill>
              </a:rPr>
              <a:t>19.1.1.</a:t>
            </a:r>
          </a:p>
          <a:p>
            <a:pPr marL="1314450" lvl="2" indent="-514350">
              <a:buFont typeface="+mj-lt"/>
              <a:buAutoNum type="arabicPeriod"/>
            </a:pPr>
            <a:endParaRPr lang="fr-CA" sz="1000" b="1" dirty="0">
              <a:solidFill>
                <a:srgbClr val="404040"/>
              </a:solidFill>
            </a:endParaRPr>
          </a:p>
          <a:p>
            <a:pPr marL="800100" lvl="2" indent="0">
              <a:buNone/>
            </a:pPr>
            <a:r>
              <a:rPr lang="fr-CA" sz="1000" b="1" dirty="0">
                <a:solidFill>
                  <a:srgbClr val="404040"/>
                </a:solidFill>
              </a:rPr>
              <a:t>RAPPEL : ADVENANT UNE DEMANDE, IL FAUT UNE DEMANDE SPÉCIFIQUE POUR CHACUNE DES DISPOSITIONS CONTESTÉES.</a:t>
            </a:r>
          </a:p>
          <a:p>
            <a:pPr marL="1314450" lvl="2" indent="-514350">
              <a:buFont typeface="+mj-lt"/>
              <a:buAutoNum type="arabicPeriod"/>
            </a:pPr>
            <a:endParaRPr lang="fr-CA" sz="1000" dirty="0">
              <a:solidFill>
                <a:srgbClr val="404040"/>
              </a:solidFill>
            </a:endParaRPr>
          </a:p>
          <a:p>
            <a:pPr marL="1314450" lvl="2" indent="-514350">
              <a:buFont typeface="+mj-lt"/>
              <a:buAutoNum type="arabicPeriod"/>
            </a:pPr>
            <a:endParaRPr lang="fr-CA" sz="1000" dirty="0">
              <a:solidFill>
                <a:srgbClr val="404040"/>
              </a:solidFill>
            </a:endParaRPr>
          </a:p>
          <a:p>
            <a:endParaRPr lang="fr-CA" dirty="0"/>
          </a:p>
        </p:txBody>
      </p:sp>
      <p:sp>
        <p:nvSpPr>
          <p:cNvPr id="3" name="Espace réservé du numéro de diapositive 2">
            <a:extLst>
              <a:ext uri="{FF2B5EF4-FFF2-40B4-BE49-F238E27FC236}">
                <a16:creationId xmlns:a16="http://schemas.microsoft.com/office/drawing/2014/main" id="{CECDFF4F-FA37-B7C5-702A-03F1E30EAA97}"/>
              </a:ext>
            </a:extLst>
          </p:cNvPr>
          <p:cNvSpPr>
            <a:spLocks noGrp="1"/>
          </p:cNvSpPr>
          <p:nvPr>
            <p:ph type="sldNum" sz="quarter" idx="12"/>
          </p:nvPr>
        </p:nvSpPr>
        <p:spPr/>
        <p:txBody>
          <a:bodyPr/>
          <a:lstStyle/>
          <a:p>
            <a:fld id="{73B850FF-6169-4056-8077-06FFA93A5366}" type="slidenum">
              <a:rPr lang="en-US" smtClean="0"/>
              <a:pPr/>
              <a:t>37</a:t>
            </a:fld>
            <a:endParaRPr lang="en-US" dirty="0"/>
          </a:p>
        </p:txBody>
      </p:sp>
    </p:spTree>
    <p:extLst>
      <p:ext uri="{BB962C8B-B14F-4D97-AF65-F5344CB8AC3E}">
        <p14:creationId xmlns:p14="http://schemas.microsoft.com/office/powerpoint/2010/main" val="9908846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57E61C-A46D-0E5F-3625-5EBA0158FA35}"/>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4291B45B-AF7C-AEB7-2216-5972F491D276}"/>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4" name="Espace réservé du contenu 3">
            <a:extLst>
              <a:ext uri="{FF2B5EF4-FFF2-40B4-BE49-F238E27FC236}">
                <a16:creationId xmlns:a16="http://schemas.microsoft.com/office/drawing/2014/main" id="{A1C1194F-6A2C-660B-2A1E-68F9AB4BBE17}"/>
              </a:ext>
            </a:extLst>
          </p:cNvPr>
          <p:cNvSpPr>
            <a:spLocks noGrp="1"/>
          </p:cNvSpPr>
          <p:nvPr>
            <p:ph idx="1"/>
          </p:nvPr>
        </p:nvSpPr>
        <p:spPr>
          <a:xfrm>
            <a:off x="537328" y="2317687"/>
            <a:ext cx="10916239" cy="4019739"/>
          </a:xfrm>
        </p:spPr>
        <p:txBody>
          <a:bodyPr>
            <a:normAutofit/>
          </a:bodyPr>
          <a:lstStyle/>
          <a:p>
            <a:pPr marL="514350" indent="-514350">
              <a:buFont typeface="+mj-lt"/>
              <a:buAutoNum type="arabicPeriod" startAt="3"/>
            </a:pPr>
            <a:r>
              <a:rPr lang="fr-CA" dirty="0">
                <a:solidFill>
                  <a:srgbClr val="404040"/>
                </a:solidFill>
              </a:rPr>
              <a:t>LA SUITE DES DISPOSITIONS POUVANT FAIRE L’OBJET D’UNE DEMANDE RÉFÉRENDAIRE AU </a:t>
            </a:r>
            <a:r>
              <a:rPr lang="fr-CA" b="1" dirty="0">
                <a:solidFill>
                  <a:srgbClr val="404040"/>
                </a:solidFill>
              </a:rPr>
              <a:t>SECOND</a:t>
            </a:r>
            <a:r>
              <a:rPr lang="fr-CA" dirty="0">
                <a:solidFill>
                  <a:srgbClr val="404040"/>
                </a:solidFill>
              </a:rPr>
              <a:t> PROJET DE RÈGLEMENT NO. 591</a:t>
            </a:r>
            <a:r>
              <a:rPr lang="fr-CA" i="1" dirty="0">
                <a:solidFill>
                  <a:srgbClr val="404040"/>
                </a:solidFill>
              </a:rPr>
              <a:t>:</a:t>
            </a:r>
          </a:p>
          <a:p>
            <a:pPr marL="914400" lvl="1" indent="-514350" algn="just">
              <a:buFont typeface="+mj-lt"/>
              <a:buAutoNum type="arabicPeriod"/>
            </a:pPr>
            <a:r>
              <a:rPr lang="fr-CA" sz="1200" b="1" dirty="0">
                <a:solidFill>
                  <a:srgbClr val="404040"/>
                </a:solidFill>
              </a:rPr>
              <a:t>LA OU LES DEMANDES DE RÉFÉRENDUM PEUVENT PARVENIR DE :</a:t>
            </a:r>
          </a:p>
          <a:p>
            <a:pPr marL="1314450" lvl="2" indent="-514350" algn="just">
              <a:buFont typeface="+mj-lt"/>
              <a:buAutoNum type="arabicPeriod"/>
            </a:pPr>
            <a:r>
              <a:rPr lang="fr-CA" sz="1100" b="1" dirty="0">
                <a:solidFill>
                  <a:srgbClr val="404040"/>
                </a:solidFill>
              </a:rPr>
              <a:t>LES ZONES TOUCHÉES : L’ENSEMBLE DES ZONES DU TERRITOIRE MUNICIPAL. </a:t>
            </a:r>
          </a:p>
          <a:p>
            <a:pPr marL="1314450" lvl="2" indent="-514350" algn="just">
              <a:buFont typeface="+mj-lt"/>
              <a:buAutoNum type="arabicPeriod"/>
            </a:pPr>
            <a:r>
              <a:rPr lang="fr-CA" sz="1100" b="1" dirty="0">
                <a:solidFill>
                  <a:srgbClr val="404040"/>
                </a:solidFill>
              </a:rPr>
              <a:t>LES ZONES CONTIGUËS : L’ENSEMBLE DES ZONES DU TERRITOIRE MUNICIPAL  (EN PRATIQUE : les résidents d’une zone ABC peuvent émettre une demande concernant la ou les zones adjacentes). </a:t>
            </a:r>
          </a:p>
          <a:p>
            <a:pPr marL="1314450" lvl="2" indent="-514350" algn="just">
              <a:buFont typeface="+mj-lt"/>
              <a:buAutoNum type="arabicPeriod"/>
            </a:pPr>
            <a:endParaRPr lang="fr-CA" sz="1100" b="1" dirty="0">
              <a:solidFill>
                <a:srgbClr val="404040"/>
              </a:solidFill>
            </a:endParaRPr>
          </a:p>
          <a:p>
            <a:pPr marL="1314450" lvl="2" indent="-514350" algn="just">
              <a:buFont typeface="+mj-lt"/>
              <a:buAutoNum type="arabicPeriod"/>
            </a:pPr>
            <a:r>
              <a:rPr lang="fr-CA" sz="1100" b="1" dirty="0">
                <a:solidFill>
                  <a:srgbClr val="404040"/>
                </a:solidFill>
              </a:rPr>
              <a:t>VOIR LA CARTE SUIVANTE :</a:t>
            </a:r>
          </a:p>
          <a:p>
            <a:pPr marL="1314450" lvl="2" indent="-514350">
              <a:buFont typeface="+mj-lt"/>
              <a:buAutoNum type="arabicPeriod"/>
            </a:pPr>
            <a:endParaRPr lang="fr-CA" sz="1000" dirty="0">
              <a:solidFill>
                <a:srgbClr val="404040"/>
              </a:solidFill>
            </a:endParaRPr>
          </a:p>
          <a:p>
            <a:pPr marL="1314450" lvl="2" indent="-514350">
              <a:buFont typeface="+mj-lt"/>
              <a:buAutoNum type="arabicPeriod"/>
            </a:pPr>
            <a:endParaRPr lang="fr-CA" sz="1000" dirty="0">
              <a:solidFill>
                <a:srgbClr val="404040"/>
              </a:solidFill>
            </a:endParaRPr>
          </a:p>
          <a:p>
            <a:endParaRPr lang="fr-CA" dirty="0"/>
          </a:p>
        </p:txBody>
      </p:sp>
      <p:sp>
        <p:nvSpPr>
          <p:cNvPr id="3" name="Espace réservé du numéro de diapositive 2">
            <a:extLst>
              <a:ext uri="{FF2B5EF4-FFF2-40B4-BE49-F238E27FC236}">
                <a16:creationId xmlns:a16="http://schemas.microsoft.com/office/drawing/2014/main" id="{44E00E41-2929-3940-DCF1-2D744B65B2B5}"/>
              </a:ext>
            </a:extLst>
          </p:cNvPr>
          <p:cNvSpPr>
            <a:spLocks noGrp="1"/>
          </p:cNvSpPr>
          <p:nvPr>
            <p:ph type="sldNum" sz="quarter" idx="12"/>
          </p:nvPr>
        </p:nvSpPr>
        <p:spPr/>
        <p:txBody>
          <a:bodyPr/>
          <a:lstStyle/>
          <a:p>
            <a:fld id="{73B850FF-6169-4056-8077-06FFA93A5366}" type="slidenum">
              <a:rPr lang="en-US" smtClean="0"/>
              <a:pPr/>
              <a:t>38</a:t>
            </a:fld>
            <a:endParaRPr lang="en-US" dirty="0"/>
          </a:p>
        </p:txBody>
      </p:sp>
    </p:spTree>
    <p:extLst>
      <p:ext uri="{BB962C8B-B14F-4D97-AF65-F5344CB8AC3E}">
        <p14:creationId xmlns:p14="http://schemas.microsoft.com/office/powerpoint/2010/main" val="36029798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265184-2915-92C0-26F6-93BE80E1947E}"/>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17ED30F8-7B98-2A31-01A8-B0438B05118A}"/>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4" name="Espace réservé du contenu 3">
            <a:extLst>
              <a:ext uri="{FF2B5EF4-FFF2-40B4-BE49-F238E27FC236}">
                <a16:creationId xmlns:a16="http://schemas.microsoft.com/office/drawing/2014/main" id="{A6F4CF5D-4437-2764-D007-0F4140B65E67}"/>
              </a:ext>
            </a:extLst>
          </p:cNvPr>
          <p:cNvSpPr>
            <a:spLocks noGrp="1"/>
          </p:cNvSpPr>
          <p:nvPr>
            <p:ph idx="1"/>
          </p:nvPr>
        </p:nvSpPr>
        <p:spPr>
          <a:xfrm>
            <a:off x="4185501" y="3912124"/>
            <a:ext cx="3638746" cy="989814"/>
          </a:xfrm>
        </p:spPr>
        <p:txBody>
          <a:bodyPr>
            <a:normAutofit/>
          </a:bodyPr>
          <a:lstStyle/>
          <a:p>
            <a:pPr marL="1314450" lvl="2" indent="-514350">
              <a:buFont typeface="+mj-lt"/>
              <a:buAutoNum type="arabicPeriod"/>
            </a:pPr>
            <a:endParaRPr lang="fr-CA" sz="1000" dirty="0">
              <a:solidFill>
                <a:srgbClr val="404040"/>
              </a:solidFill>
            </a:endParaRPr>
          </a:p>
          <a:p>
            <a:endParaRPr lang="fr-CA" dirty="0"/>
          </a:p>
        </p:txBody>
      </p:sp>
      <p:sp>
        <p:nvSpPr>
          <p:cNvPr id="3" name="Espace réservé du numéro de diapositive 2">
            <a:extLst>
              <a:ext uri="{FF2B5EF4-FFF2-40B4-BE49-F238E27FC236}">
                <a16:creationId xmlns:a16="http://schemas.microsoft.com/office/drawing/2014/main" id="{2B79F3A0-8277-AB1C-7619-56F1829A1FA6}"/>
              </a:ext>
            </a:extLst>
          </p:cNvPr>
          <p:cNvSpPr>
            <a:spLocks noGrp="1"/>
          </p:cNvSpPr>
          <p:nvPr>
            <p:ph type="sldNum" sz="quarter" idx="12"/>
          </p:nvPr>
        </p:nvSpPr>
        <p:spPr/>
        <p:txBody>
          <a:bodyPr/>
          <a:lstStyle/>
          <a:p>
            <a:fld id="{73B850FF-6169-4056-8077-06FFA93A5366}" type="slidenum">
              <a:rPr lang="en-US" smtClean="0"/>
              <a:pPr/>
              <a:t>39</a:t>
            </a:fld>
            <a:endParaRPr lang="en-US" dirty="0"/>
          </a:p>
        </p:txBody>
      </p:sp>
      <p:pic>
        <p:nvPicPr>
          <p:cNvPr id="5" name="Image 4">
            <a:extLst>
              <a:ext uri="{FF2B5EF4-FFF2-40B4-BE49-F238E27FC236}">
                <a16:creationId xmlns:a16="http://schemas.microsoft.com/office/drawing/2014/main" id="{64165066-A36C-29FF-EDE8-B7C6A35CF93A}"/>
              </a:ext>
            </a:extLst>
          </p:cNvPr>
          <p:cNvPicPr>
            <a:picLocks noChangeAspect="1"/>
          </p:cNvPicPr>
          <p:nvPr/>
        </p:nvPicPr>
        <p:blipFill>
          <a:blip r:embed="rId2"/>
          <a:stretch>
            <a:fillRect/>
          </a:stretch>
        </p:blipFill>
        <p:spPr>
          <a:xfrm>
            <a:off x="1780582" y="1995020"/>
            <a:ext cx="7510155" cy="4960993"/>
          </a:xfrm>
          <a:prstGeom prst="rect">
            <a:avLst/>
          </a:prstGeom>
        </p:spPr>
      </p:pic>
    </p:spTree>
    <p:extLst>
      <p:ext uri="{BB962C8B-B14F-4D97-AF65-F5344CB8AC3E}">
        <p14:creationId xmlns:p14="http://schemas.microsoft.com/office/powerpoint/2010/main" val="35342462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730399-4A05-F503-F95A-274016142B9C}"/>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43DFCC8B-09A3-8518-AFBC-56AF64712828}"/>
              </a:ext>
            </a:extLst>
          </p:cNvPr>
          <p:cNvSpPr>
            <a:spLocks noGrp="1"/>
          </p:cNvSpPr>
          <p:nvPr>
            <p:ph type="title"/>
          </p:nvPr>
        </p:nvSpPr>
        <p:spPr/>
        <p:txBody>
          <a:bodyPr/>
          <a:lstStyle/>
          <a:p>
            <a:pPr algn="ctr"/>
            <a:r>
              <a:rPr lang="fr-FR" sz="1100" dirty="0">
                <a:solidFill>
                  <a:srgbClr val="EBEBEB"/>
                </a:solidFill>
              </a:rPr>
              <a:t>MODIFICATION PAR LE PROJET DE RÈGLEMENT NO. 591</a:t>
            </a:r>
            <a:br>
              <a:rPr lang="fr-CA" sz="1200" dirty="0">
                <a:solidFill>
                  <a:srgbClr val="EBEBEB"/>
                </a:solidFill>
              </a:rPr>
            </a:br>
            <a:r>
              <a:rPr lang="fr-CA" sz="1200" b="1" dirty="0">
                <a:solidFill>
                  <a:srgbClr val="EBEBEB"/>
                </a:solidFill>
              </a:rPr>
              <a:t>MODIFICATIONS ARTICLE 19.1 </a:t>
            </a:r>
            <a:r>
              <a:rPr lang="fr-CA" sz="1200" b="1" i="1" dirty="0">
                <a:solidFill>
                  <a:srgbClr val="EBEBEB"/>
                </a:solidFill>
              </a:rPr>
              <a:t>ABRIS D’AUTO  TEMPORAIRES</a:t>
            </a:r>
            <a:r>
              <a:rPr lang="fr-CA" sz="1200" b="1" dirty="0">
                <a:solidFill>
                  <a:srgbClr val="EBEBEB"/>
                </a:solidFill>
              </a:rPr>
              <a:t> ET </a:t>
            </a:r>
            <a:br>
              <a:rPr lang="fr-CA" sz="1200" b="1" dirty="0">
                <a:solidFill>
                  <a:srgbClr val="EBEBEB"/>
                </a:solidFill>
              </a:rPr>
            </a:br>
            <a:r>
              <a:rPr lang="fr-CA" sz="1200" b="1" dirty="0">
                <a:solidFill>
                  <a:srgbClr val="EBEBEB"/>
                </a:solidFill>
              </a:rPr>
              <a:t>AJOUT ARTICLE 19.1.1 </a:t>
            </a:r>
            <a:r>
              <a:rPr lang="fr-CA" sz="1200" b="1" i="1" dirty="0">
                <a:solidFill>
                  <a:srgbClr val="EBEBEB"/>
                </a:solidFill>
              </a:rPr>
              <a:t>ABRI TEMPORAIRE POUR REMISAGE </a:t>
            </a:r>
            <a:br>
              <a:rPr lang="fr-CA" sz="1200" dirty="0">
                <a:solidFill>
                  <a:srgbClr val="EBEBEB"/>
                </a:solidFill>
              </a:rPr>
            </a:br>
            <a:r>
              <a:rPr lang="fr-CA" sz="1200" dirty="0">
                <a:solidFill>
                  <a:srgbClr val="EBEBEB"/>
                </a:solidFill>
              </a:rPr>
              <a:t>(TERRITOIRE MUNICIPAL COMPLET)</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591: </a:t>
            </a:r>
            <a:endParaRPr lang="fr-CA" b="1" u="sng" dirty="0"/>
          </a:p>
        </p:txBody>
      </p:sp>
      <p:sp>
        <p:nvSpPr>
          <p:cNvPr id="4" name="Espace réservé du contenu 3">
            <a:extLst>
              <a:ext uri="{FF2B5EF4-FFF2-40B4-BE49-F238E27FC236}">
                <a16:creationId xmlns:a16="http://schemas.microsoft.com/office/drawing/2014/main" id="{8F9E63B8-67C0-2FF0-D4D9-E9EF5E3EAC0A}"/>
              </a:ext>
            </a:extLst>
          </p:cNvPr>
          <p:cNvSpPr>
            <a:spLocks noGrp="1"/>
          </p:cNvSpPr>
          <p:nvPr>
            <p:ph idx="1"/>
          </p:nvPr>
        </p:nvSpPr>
        <p:spPr>
          <a:xfrm>
            <a:off x="537328" y="2317687"/>
            <a:ext cx="10916239" cy="4019739"/>
          </a:xfrm>
        </p:spPr>
        <p:txBody>
          <a:bodyPr>
            <a:normAutofit/>
          </a:bodyPr>
          <a:lstStyle/>
          <a:p>
            <a:pPr marL="514350" indent="-514350">
              <a:buFont typeface="+mj-lt"/>
              <a:buAutoNum type="arabicPeriod" startAt="4"/>
            </a:pPr>
            <a:r>
              <a:rPr lang="fr-CA" i="1" dirty="0">
                <a:solidFill>
                  <a:srgbClr val="404040"/>
                </a:solidFill>
              </a:rPr>
              <a:t>LA PAROLE AUX CITOYENS :</a:t>
            </a:r>
          </a:p>
          <a:p>
            <a:pPr marL="914400" lvl="1" indent="-514350">
              <a:buFont typeface="+mj-lt"/>
              <a:buAutoNum type="arabicPeriod"/>
            </a:pPr>
            <a:r>
              <a:rPr lang="fr-CA" sz="1200" b="1" dirty="0">
                <a:solidFill>
                  <a:srgbClr val="404040"/>
                </a:solidFill>
              </a:rPr>
              <a:t>QUESTIONS :</a:t>
            </a:r>
          </a:p>
          <a:p>
            <a:pPr marL="914400" lvl="1" indent="-514350">
              <a:buFont typeface="+mj-lt"/>
              <a:buAutoNum type="arabicPeriod"/>
            </a:pPr>
            <a:r>
              <a:rPr lang="fr-CA" sz="1200" b="1" dirty="0">
                <a:solidFill>
                  <a:srgbClr val="404040"/>
                </a:solidFill>
              </a:rPr>
              <a:t>COMMENTAIRES :</a:t>
            </a:r>
          </a:p>
          <a:p>
            <a:pPr marL="914400" lvl="1" indent="-514350">
              <a:buFont typeface="+mj-lt"/>
              <a:buAutoNum type="arabicPeriod"/>
            </a:pPr>
            <a:r>
              <a:rPr lang="fr-CA" sz="1200" b="1" dirty="0">
                <a:solidFill>
                  <a:srgbClr val="404040"/>
                </a:solidFill>
              </a:rPr>
              <a:t>AVIS :</a:t>
            </a:r>
          </a:p>
          <a:p>
            <a:pPr marL="914400" lvl="1" indent="-514350">
              <a:buFont typeface="+mj-lt"/>
              <a:buAutoNum type="arabicPeriod"/>
            </a:pPr>
            <a:r>
              <a:rPr lang="fr-CA" sz="1200" b="1" dirty="0">
                <a:solidFill>
                  <a:srgbClr val="404040"/>
                </a:solidFill>
              </a:rPr>
              <a:t>SUGGESTIONS :</a:t>
            </a:r>
          </a:p>
          <a:p>
            <a:pPr marL="914400" lvl="1" indent="-514350">
              <a:buFont typeface="+mj-lt"/>
              <a:buAutoNum type="arabicPeriod"/>
            </a:pPr>
            <a:endParaRPr lang="fr-CA" sz="1200" b="1" dirty="0">
              <a:solidFill>
                <a:srgbClr val="404040"/>
              </a:solidFill>
            </a:endParaRPr>
          </a:p>
          <a:p>
            <a:pPr marL="914400" lvl="1" indent="-514350">
              <a:buFont typeface="+mj-lt"/>
              <a:buAutoNum type="arabicPeriod"/>
            </a:pPr>
            <a:endParaRPr lang="fr-CA" sz="1200" b="1" dirty="0">
              <a:solidFill>
                <a:srgbClr val="404040"/>
              </a:solidFill>
            </a:endParaRPr>
          </a:p>
          <a:p>
            <a:pPr marL="914400" lvl="1" indent="-514350">
              <a:buFont typeface="+mj-lt"/>
              <a:buAutoNum type="arabicPeriod"/>
            </a:pPr>
            <a:endParaRPr lang="fr-CA" sz="1200" b="1" dirty="0">
              <a:solidFill>
                <a:srgbClr val="404040"/>
              </a:solidFill>
            </a:endParaRPr>
          </a:p>
          <a:p>
            <a:pPr marL="914400" lvl="1" indent="-514350">
              <a:buFont typeface="+mj-lt"/>
              <a:buAutoNum type="arabicPeriod"/>
            </a:pPr>
            <a:endParaRPr lang="fr-CA" sz="1200" b="1" dirty="0">
              <a:solidFill>
                <a:srgbClr val="404040"/>
              </a:solidFill>
            </a:endParaRPr>
          </a:p>
          <a:p>
            <a:pPr marL="914400" lvl="1" indent="-514350">
              <a:buFont typeface="+mj-lt"/>
              <a:buAutoNum type="arabicPeriod"/>
            </a:pPr>
            <a:endParaRPr lang="fr-CA" sz="1200" b="1" dirty="0">
              <a:solidFill>
                <a:srgbClr val="404040"/>
              </a:solidFill>
            </a:endParaRPr>
          </a:p>
          <a:p>
            <a:pPr marL="914400" lvl="1" indent="-514350">
              <a:buFont typeface="+mj-lt"/>
              <a:buAutoNum type="arabicPeriod"/>
            </a:pPr>
            <a:r>
              <a:rPr lang="fr-CA" sz="1200" b="1" dirty="0">
                <a:solidFill>
                  <a:srgbClr val="404040"/>
                </a:solidFill>
              </a:rPr>
              <a:t>FIN DE LA CONSULTATION PUBLIQUE.</a:t>
            </a:r>
          </a:p>
          <a:p>
            <a:pPr marL="914400" lvl="1" indent="-514350">
              <a:buFont typeface="+mj-lt"/>
              <a:buAutoNum type="arabicPeriod"/>
            </a:pPr>
            <a:endParaRPr lang="fr-CA" sz="1100" b="1" dirty="0">
              <a:solidFill>
                <a:srgbClr val="404040"/>
              </a:solidFill>
            </a:endParaRPr>
          </a:p>
          <a:p>
            <a:pPr marL="1314450" lvl="2" indent="-514350">
              <a:buFont typeface="+mj-lt"/>
              <a:buAutoNum type="arabicPeriod"/>
            </a:pPr>
            <a:endParaRPr lang="fr-CA" sz="1000" dirty="0">
              <a:solidFill>
                <a:srgbClr val="404040"/>
              </a:solidFill>
            </a:endParaRPr>
          </a:p>
          <a:p>
            <a:pPr marL="1314450" lvl="2" indent="-514350">
              <a:buFont typeface="+mj-lt"/>
              <a:buAutoNum type="arabicPeriod"/>
            </a:pPr>
            <a:endParaRPr lang="fr-CA" sz="1000" dirty="0">
              <a:solidFill>
                <a:srgbClr val="404040"/>
              </a:solidFill>
            </a:endParaRPr>
          </a:p>
          <a:p>
            <a:endParaRPr lang="fr-CA" dirty="0"/>
          </a:p>
        </p:txBody>
      </p:sp>
      <p:sp>
        <p:nvSpPr>
          <p:cNvPr id="3" name="Espace réservé du numéro de diapositive 2">
            <a:extLst>
              <a:ext uri="{FF2B5EF4-FFF2-40B4-BE49-F238E27FC236}">
                <a16:creationId xmlns:a16="http://schemas.microsoft.com/office/drawing/2014/main" id="{77133531-BCA8-FAD5-F275-E30D7FA59FDE}"/>
              </a:ext>
            </a:extLst>
          </p:cNvPr>
          <p:cNvSpPr>
            <a:spLocks noGrp="1"/>
          </p:cNvSpPr>
          <p:nvPr>
            <p:ph type="sldNum" sz="quarter" idx="12"/>
          </p:nvPr>
        </p:nvSpPr>
        <p:spPr/>
        <p:txBody>
          <a:bodyPr/>
          <a:lstStyle/>
          <a:p>
            <a:fld id="{73B850FF-6169-4056-8077-06FFA93A5366}" type="slidenum">
              <a:rPr lang="en-US" smtClean="0"/>
              <a:pPr/>
              <a:t>40</a:t>
            </a:fld>
            <a:endParaRPr lang="en-US" dirty="0"/>
          </a:p>
        </p:txBody>
      </p:sp>
    </p:spTree>
    <p:extLst>
      <p:ext uri="{BB962C8B-B14F-4D97-AF65-F5344CB8AC3E}">
        <p14:creationId xmlns:p14="http://schemas.microsoft.com/office/powerpoint/2010/main" val="39723139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lle d’ions">
  <a:themeElements>
    <a:clrScheme name="Salle d’ions">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Salle d’ions">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lle d’ions">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Ion Boardroom</Template>
  <TotalTime>2405</TotalTime>
  <Words>7381</Words>
  <Application>Microsoft Office PowerPoint</Application>
  <PresentationFormat>Grand écran</PresentationFormat>
  <Paragraphs>498</Paragraphs>
  <Slides>40</Slides>
  <Notes>0</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40</vt:i4>
      </vt:variant>
    </vt:vector>
  </HeadingPairs>
  <TitlesOfParts>
    <vt:vector size="47" baseType="lpstr">
      <vt:lpstr>Aptos</vt:lpstr>
      <vt:lpstr>Arial</vt:lpstr>
      <vt:lpstr>Calibri</vt:lpstr>
      <vt:lpstr>Century Gothic</vt:lpstr>
      <vt:lpstr>Wingdings</vt:lpstr>
      <vt:lpstr>Wingdings 3</vt:lpstr>
      <vt:lpstr>Salle d’ions</vt:lpstr>
      <vt:lpstr>MODIFICATION(S) DU RÈGLEMENT DE ZONAGE NO 337  MUNICIPALITÉ DE ST-BONIFACE</vt:lpstr>
      <vt:lpstr>MODIFICATION PAR LE PROJET DE RÈGLEMENT NO. 591 MODIFICATIONS ARTICLE 19.1 ABRIS D’AUTO  TEMPORAIRES ET  AJOUT ARTICLE 19.1.1 ABRI TEMPORAIRE POUR REMISAGE  (TERRITOIRE MUNICIPAL COMPLET)  </vt:lpstr>
      <vt:lpstr>MODIFICATION PAR LE PROJET DE RÈGLEMENT NO. 591 MODIFICATIONS ARTICLE 19.1 ABRIS D’AUTO  TEMPORAIRES ET  AJOUT ARTICLE 19.1.1 ABRI TEMPORAIRE POUR REMISAGE  (TERRITOIRE MUNICIPAL COMPLET)  PROCESSUS DE MODIFICATION : </vt:lpstr>
      <vt:lpstr>MODIFICATION PAR LE PROJET DE RÈGLEMENT NO. 591 MODIFICATIONS ARTICLE 19.1 ABRIS D’AUTO  TEMPORAIRES ET  AJOUT ARTICLE 19.1.1 ABRI TEMPORAIRE POUR REMISAGE  (TERRITOIRE MUNICIPAL COMPLET)  PROCESSUS DE MODIFICATION : </vt:lpstr>
      <vt:lpstr>MODIFICATION PAR LE PROJET DE RÈGLEMENT NO. 591 MODIFICATIONS ARTICLE 19.1 ABRIS D’AUTO  TEMPORAIRES ET  AJOUT ARTICLE 19.1.1 ABRI TEMPORAIRE POUR REMISAGE  (TERRITOIRE MUNICIPAL COMPLET)  PROCESSUS DE MODIFICATION : </vt:lpstr>
      <vt:lpstr>MODIFICATION PAR LE PROJET DE RÈGLEMENT NO. 591 MODIFICATIONS ARTICLE 19.1 ABRIS D’AUTO  TEMPORAIRES ET  AJOUT ARTICLE 19.1.1 ABRI TEMPORAIRE POUR REMISAGE  (TERRITOIRE MUNICIPAL COMPLET)  PROCESSUS DE MODIFICATION : </vt:lpstr>
      <vt:lpstr>MODIFICATION PAR LE PROJET DE RÈGLEMENT NO. 591 MODIFICATIONS ARTICLE 19.1 ABRIS D’AUTO  TEMPORAIRES ET  AJOUT ARTICLE 19.1.1 ABRI TEMPORAIRE POUR REMISAGE  (TERRITOIRE MUNICIPAL COMPLET)  PROCESSUS DE MODIFICATION : </vt:lpstr>
      <vt:lpstr>MODIFICATION PAR LE PROJET DE RÈGLEMENT NO. 591 MODIFICATIONS ARTICLE 19.1 ABRIS D’AUTO  TEMPORAIRES ET  AJOUT ARTICLE 19.1.1 ABRI TEMPORAIRE POUR REMISAGE  (TERRITOIRE MUNICIPAL COMPLET)  PROCESSUS DE MODIFICATION : </vt:lpstr>
      <vt:lpstr>MODIFICATION PAR LE PROJET DE RÈGLEMENT NO. 591 MODIFICATIONS ARTICLE 19.1 ABRIS D’AUTO  TEMPORAIRES ET  AJOUT ARTICLE 19.1.1 ABRI TEMPORAIRE POUR REMISAGE  (TERRITOIRE MUNICIPAL COMPLET)  PROCESSUS DE MODIFICATION : </vt:lpstr>
      <vt:lpstr>MODIFICATION PAR LE PROJET DE RÈGLEMENT NO. 591 MODIFICATIONS ARTICLE 19.1 ABRIS D’AUTO  TEMPORAIRES ET  AJOUT ARTICLE 19.1.1 ABRI TEMPORAIRE POUR REMISAGE  (TERRITOIRE MUNICIPAL COMPLET)  PROCESSUS DE MODIFICATION : </vt:lpstr>
      <vt:lpstr>MODIFICATION PAR LE PROJET DE RÈGLEMENT NO. 591 MODIFICATIONS ARTICLE 19.1 ABRIS D’AUTO  TEMPORAIRES ET  AJOUT ARTICLE 19.1.1 ABRI TEMPORAIRE POUR REMISAGE  (TERRITOIRE MUNICIPAL COMPLET)  PROCESSUS DE MODIFICATION : </vt:lpstr>
      <vt:lpstr>MODIFICATION PAR LE PROJET DE RÈGLEMENT NO. 591 MODIFICATIONS ARTICLE 19.1 ABRIS D’AUTO  TEMPORAIRES ET  AJOUT ARTICLE 19.1.1 ABRI TEMPORAIRE POUR REMISAGE  (TERRITOIRE MUNICIPAL COMPLET)  PROCESSUS DE MODIFICATION : </vt:lpstr>
      <vt:lpstr>MODIFICATION PAR LE PROJET DE RÈGLEMENT NO. 591 MODIFICATIONS ARTICLE 19.1 ABRIS D’AUTO  TEMPORAIRES ET  AJOUT ARTICLE 19.1.1 ABRI TEMPORAIRE POUR REMISAGE  (TERRITOIRE MUNICIPAL COMPLET)  PROCESSUS DE MODIFICATION : </vt:lpstr>
      <vt:lpstr>MODIFICATION PAR LE PROJET DE RÈGLEMENT NO. 591 MODIFICATIONS ARTICLE 19.1 ABRIS D’AUTO  TEMPORAIRES ET  AJOUT ARTICLE 19.1.1 ABRI TEMPORAIRE POUR REMISAGE  (TERRITOIRE MUNICIPAL COMPLET)  PROCESSUS DE MODIFICATION : </vt:lpstr>
      <vt:lpstr>MODIFICATION PAR LE PROJET DE RÈGLEMENT NO. 591 MODIFICATIONS ARTICLE 19.1 ABRIS D’AUTO  TEMPORAIRES ET  AJOUT ARTICLE 19.1.1 ABRI TEMPORAIRE POUR REMISAGE  (TERRITOIRE MUNICIPAL COMPLET)  PROCESSUS DE MODIFICATION : </vt:lpstr>
      <vt:lpstr>MODIFICATION PAR LE PROJET DE RÈGLEMENT NO. 591 MODIFICATIONS ARTICLE 19.1 ABRIS D’AUTO  TEMPORAIRES ET  AJOUT ARTICLE 19.1.1 ABRI TEMPORAIRE POUR REMISAGE  (TERRITOIRE MUNICIPAL COMPLET)  PROCESSUS DE MODIFICATION : </vt:lpstr>
      <vt:lpstr>MODIFICATION PAR LE PROJET DE RÈGLEMENT NO. 591 MODIFICATIONS ARTICLE 19.1 ABRIS D’AUTO  TEMPORAIRES ET  AJOUT ARTICLE 19.1.1 ABRI TEMPORAIRE POUR REMISAGE  (TERRITOIRE MUNICIPAL COMPLET)  PROCESSUS DE MODIFICATION :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5891: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591: </vt:lpstr>
      <vt:lpstr>MODIFICATION PAR LE PROJET DE RÈGLEMENT NO. 591 MODIFICATIONS ARTICLE 19.1 ABRIS D’AUTO  TEMPORAIRES ET  AJOUT ARTICLE 19.1.1 ABRI TEMPORAIRE POUR REMISAGE  (TERRITOIRE MUNICIPAL COMPLET) PRÉSENTATION  DU PREMIER PROJET DE RÈGLEMENT NO. 591: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Directeur Amenagement</dc:creator>
  <cp:lastModifiedBy>Directeur Amenagement</cp:lastModifiedBy>
  <cp:revision>11</cp:revision>
  <cp:lastPrinted>2025-01-15T22:06:38Z</cp:lastPrinted>
  <dcterms:created xsi:type="dcterms:W3CDTF">2025-01-13T15:57:59Z</dcterms:created>
  <dcterms:modified xsi:type="dcterms:W3CDTF">2025-06-23T12:28:49Z</dcterms:modified>
</cp:coreProperties>
</file>